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0" r:id="rId3"/>
    <p:sldId id="258" r:id="rId4"/>
    <p:sldId id="259" r:id="rId5"/>
    <p:sldId id="269" r:id="rId6"/>
    <p:sldId id="268" r:id="rId7"/>
    <p:sldId id="271" r:id="rId8"/>
    <p:sldId id="272" r:id="rId9"/>
    <p:sldId id="273" r:id="rId10"/>
    <p:sldId id="275" r:id="rId11"/>
    <p:sldId id="276" r:id="rId12"/>
    <p:sldId id="277" r:id="rId13"/>
    <p:sldId id="274"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0000"/>
    <a:srgbClr val="FF3737"/>
    <a:srgbClr val="FF7171"/>
    <a:srgbClr val="FF5757"/>
    <a:srgbClr val="FF0200"/>
    <a:srgbClr val="021580"/>
    <a:srgbClr val="FE3508"/>
    <a:srgbClr val="021581"/>
    <a:srgbClr val="C71827"/>
    <a:srgbClr val="FB8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226" autoAdjust="0"/>
  </p:normalViewPr>
  <p:slideViewPr>
    <p:cSldViewPr snapToGrid="0">
      <p:cViewPr varScale="1">
        <p:scale>
          <a:sx n="82" d="100"/>
          <a:sy n="82" d="100"/>
        </p:scale>
        <p:origin x="33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E07271-ECC5-499A-821F-9AE600161A1D}"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D91DA1E9-6117-4A12-BB9C-D83ECF17E19B}">
      <dgm:prSet phldrT="[Text]" custT="1"/>
      <dgm:spPr>
        <a:solidFill>
          <a:srgbClr val="0A83B9"/>
        </a:solidFill>
      </dgm:spPr>
      <dgm:t>
        <a:bodyPr/>
        <a:lstStyle/>
        <a:p>
          <a:r>
            <a:rPr lang="en-US" sz="2800" b="1" dirty="0"/>
            <a:t>Handling Missing Values</a:t>
          </a:r>
        </a:p>
      </dgm:t>
    </dgm:pt>
    <dgm:pt modelId="{227AF33C-929A-4BC0-845E-41285352E968}" type="parTrans" cxnId="{0CB8B71E-60CB-4F63-BE40-67A8D336F9EE}">
      <dgm:prSet/>
      <dgm:spPr/>
      <dgm:t>
        <a:bodyPr/>
        <a:lstStyle/>
        <a:p>
          <a:endParaRPr lang="en-US"/>
        </a:p>
      </dgm:t>
    </dgm:pt>
    <dgm:pt modelId="{4297FE3C-FBF1-4A16-A8AF-9CD60CC444AC}" type="sibTrans" cxnId="{0CB8B71E-60CB-4F63-BE40-67A8D336F9EE}">
      <dgm:prSet/>
      <dgm:spPr/>
      <dgm:t>
        <a:bodyPr/>
        <a:lstStyle/>
        <a:p>
          <a:endParaRPr lang="en-US"/>
        </a:p>
      </dgm:t>
    </dgm:pt>
    <dgm:pt modelId="{80539794-EFD0-4482-BCE9-16ECD5597AEC}">
      <dgm:prSet phldrT="[Text]" custT="1"/>
      <dgm:spPr>
        <a:solidFill>
          <a:srgbClr val="0A83B9"/>
        </a:solidFill>
      </dgm:spPr>
      <dgm:t>
        <a:bodyPr/>
        <a:lstStyle/>
        <a:p>
          <a:r>
            <a:rPr lang="en-US" sz="2800" dirty="0"/>
            <a:t>Replaced Blank Values In cuisines column With NA.</a:t>
          </a:r>
        </a:p>
      </dgm:t>
    </dgm:pt>
    <dgm:pt modelId="{1DD4691E-84D2-41FF-838E-3F06C10DAB72}" type="parTrans" cxnId="{1354DF68-3A0F-4A03-8FCC-1CC2C49A476D}">
      <dgm:prSet/>
      <dgm:spPr/>
      <dgm:t>
        <a:bodyPr/>
        <a:lstStyle/>
        <a:p>
          <a:endParaRPr lang="en-US"/>
        </a:p>
      </dgm:t>
    </dgm:pt>
    <dgm:pt modelId="{83697E1C-EACC-48F4-BB9E-6C0BBAA9D5E7}" type="sibTrans" cxnId="{1354DF68-3A0F-4A03-8FCC-1CC2C49A476D}">
      <dgm:prSet/>
      <dgm:spPr/>
      <dgm:t>
        <a:bodyPr/>
        <a:lstStyle/>
        <a:p>
          <a:endParaRPr lang="en-US"/>
        </a:p>
      </dgm:t>
    </dgm:pt>
    <dgm:pt modelId="{94BE1AF9-14DD-42C9-9C26-475D94A95861}">
      <dgm:prSet phldrT="[Text]" custT="1"/>
      <dgm:spPr>
        <a:solidFill>
          <a:srgbClr val="A20B0A"/>
        </a:solidFill>
      </dgm:spPr>
      <dgm:t>
        <a:bodyPr/>
        <a:lstStyle/>
        <a:p>
          <a:r>
            <a:rPr lang="en-US" sz="2800" b="1" dirty="0"/>
            <a:t>Date</a:t>
          </a:r>
        </a:p>
        <a:p>
          <a:r>
            <a:rPr lang="en-US" sz="2800" b="1" dirty="0"/>
            <a:t>Conversion</a:t>
          </a:r>
        </a:p>
      </dgm:t>
    </dgm:pt>
    <dgm:pt modelId="{936D005C-D695-4129-865F-80FEBA79AD0F}" type="parTrans" cxnId="{8CEAB001-B5AB-43D0-AC48-BB1110AAFEC9}">
      <dgm:prSet/>
      <dgm:spPr/>
      <dgm:t>
        <a:bodyPr/>
        <a:lstStyle/>
        <a:p>
          <a:endParaRPr lang="en-US"/>
        </a:p>
      </dgm:t>
    </dgm:pt>
    <dgm:pt modelId="{8221E381-44D6-4C2D-994D-03274E6C9CCA}" type="sibTrans" cxnId="{8CEAB001-B5AB-43D0-AC48-BB1110AAFEC9}">
      <dgm:prSet/>
      <dgm:spPr/>
      <dgm:t>
        <a:bodyPr/>
        <a:lstStyle/>
        <a:p>
          <a:endParaRPr lang="en-US"/>
        </a:p>
      </dgm:t>
    </dgm:pt>
    <dgm:pt modelId="{5AF37C12-E60F-46CD-A0C9-590CC40F8B0F}">
      <dgm:prSet phldrT="[Text]"/>
      <dgm:spPr>
        <a:solidFill>
          <a:srgbClr val="A20B0A"/>
        </a:solidFill>
      </dgm:spPr>
      <dgm:t>
        <a:bodyPr/>
        <a:lstStyle/>
        <a:p>
          <a:r>
            <a:rPr lang="en-US" sz="2400" dirty="0"/>
            <a:t>Created Date Table From The Date Key-Opening column in main table.</a:t>
          </a:r>
        </a:p>
      </dgm:t>
    </dgm:pt>
    <dgm:pt modelId="{D850C0C1-453E-4DE7-9EAB-71E21A197677}" type="parTrans" cxnId="{A2B4009F-AF95-4257-9B8D-483ED86180F9}">
      <dgm:prSet/>
      <dgm:spPr/>
      <dgm:t>
        <a:bodyPr/>
        <a:lstStyle/>
        <a:p>
          <a:endParaRPr lang="en-US"/>
        </a:p>
      </dgm:t>
    </dgm:pt>
    <dgm:pt modelId="{5AF33E25-A2D2-4D9E-879B-428DA0AC8944}" type="sibTrans" cxnId="{A2B4009F-AF95-4257-9B8D-483ED86180F9}">
      <dgm:prSet/>
      <dgm:spPr/>
      <dgm:t>
        <a:bodyPr/>
        <a:lstStyle/>
        <a:p>
          <a:endParaRPr lang="en-US"/>
        </a:p>
      </dgm:t>
    </dgm:pt>
    <dgm:pt modelId="{2F0B31E4-D77E-457F-A7F1-BAC286AB615F}">
      <dgm:prSet phldrT="[Text]" custT="1"/>
      <dgm:spPr>
        <a:solidFill>
          <a:srgbClr val="7ABA11"/>
        </a:solidFill>
        <a:effectLst>
          <a:outerShdw blurRad="50800" dist="50800" dir="5400000" algn="ctr" rotWithShape="0">
            <a:srgbClr val="000000"/>
          </a:outerShdw>
        </a:effectLst>
      </dgm:spPr>
      <dgm:t>
        <a:bodyPr/>
        <a:lstStyle/>
        <a:p>
          <a:r>
            <a:rPr lang="en-US" sz="2800" b="1" dirty="0"/>
            <a:t>Cleaning</a:t>
          </a:r>
        </a:p>
      </dgm:t>
    </dgm:pt>
    <dgm:pt modelId="{035BE826-5FB0-406E-A486-45FCD66AE748}" type="parTrans" cxnId="{00FC8DFD-BD33-4A02-BD76-5192CAB405C7}">
      <dgm:prSet/>
      <dgm:spPr/>
      <dgm:t>
        <a:bodyPr/>
        <a:lstStyle/>
        <a:p>
          <a:endParaRPr lang="en-US"/>
        </a:p>
      </dgm:t>
    </dgm:pt>
    <dgm:pt modelId="{788DDAB7-9293-4040-BAD7-1FD773FCB330}" type="sibTrans" cxnId="{00FC8DFD-BD33-4A02-BD76-5192CAB405C7}">
      <dgm:prSet/>
      <dgm:spPr/>
      <dgm:t>
        <a:bodyPr/>
        <a:lstStyle/>
        <a:p>
          <a:endParaRPr lang="en-US"/>
        </a:p>
      </dgm:t>
    </dgm:pt>
    <dgm:pt modelId="{5668E4B6-BED7-433A-AE1B-5ABEA3EB5E0F}">
      <dgm:prSet phldrT="[Text]" custT="1"/>
      <dgm:spPr>
        <a:solidFill>
          <a:srgbClr val="7ABA11"/>
        </a:solidFill>
        <a:effectLst>
          <a:outerShdw blurRad="50800" dist="50800" dir="5400000" algn="ctr" rotWithShape="0">
            <a:srgbClr val="000000"/>
          </a:outerShdw>
        </a:effectLst>
      </dgm:spPr>
      <dgm:t>
        <a:bodyPr/>
        <a:lstStyle/>
        <a:p>
          <a:r>
            <a:rPr lang="en-US" sz="2400" dirty="0"/>
            <a:t>In the Datekey_opening column ‘_’ Replaced  with ‘-’.</a:t>
          </a:r>
        </a:p>
      </dgm:t>
    </dgm:pt>
    <dgm:pt modelId="{AC636CF0-5910-4AAE-90DF-4F7990543F8D}" type="sibTrans" cxnId="{FD84DC54-91EB-4CD9-A7B9-781A71C7EECB}">
      <dgm:prSet/>
      <dgm:spPr/>
      <dgm:t>
        <a:bodyPr/>
        <a:lstStyle/>
        <a:p>
          <a:endParaRPr lang="en-US"/>
        </a:p>
      </dgm:t>
    </dgm:pt>
    <dgm:pt modelId="{9452A4A0-C1FC-4DDD-BFC0-5A2C873D27BF}" type="parTrans" cxnId="{FD84DC54-91EB-4CD9-A7B9-781A71C7EECB}">
      <dgm:prSet/>
      <dgm:spPr/>
      <dgm:t>
        <a:bodyPr/>
        <a:lstStyle/>
        <a:p>
          <a:endParaRPr lang="en-US"/>
        </a:p>
      </dgm:t>
    </dgm:pt>
    <dgm:pt modelId="{0742BDD3-6664-458A-923E-84C8450AAC9A}">
      <dgm:prSet phldrT="[Text]" custT="1"/>
      <dgm:spPr>
        <a:solidFill>
          <a:srgbClr val="7ABA11"/>
        </a:solidFill>
        <a:effectLst>
          <a:outerShdw blurRad="50800" dist="50800" dir="5400000" algn="ctr" rotWithShape="0">
            <a:srgbClr val="000000"/>
          </a:outerShdw>
        </a:effectLst>
      </dgm:spPr>
      <dgm:t>
        <a:bodyPr/>
        <a:lstStyle/>
        <a:p>
          <a:r>
            <a:rPr lang="en-US" sz="2400" dirty="0"/>
            <a:t>To Enhance Data Consistency and standardize the date format.</a:t>
          </a:r>
        </a:p>
      </dgm:t>
    </dgm:pt>
    <dgm:pt modelId="{8D389E10-DB9F-4C5C-A81E-879266BEE26D}" type="parTrans" cxnId="{1387A877-AD2D-43CC-934D-96C612649DFE}">
      <dgm:prSet/>
      <dgm:spPr/>
      <dgm:t>
        <a:bodyPr/>
        <a:lstStyle/>
        <a:p>
          <a:endParaRPr lang="en-US"/>
        </a:p>
      </dgm:t>
    </dgm:pt>
    <dgm:pt modelId="{E1EEA1C3-7DEB-4E4F-8EF6-1F13F0429031}" type="sibTrans" cxnId="{1387A877-AD2D-43CC-934D-96C612649DFE}">
      <dgm:prSet/>
      <dgm:spPr/>
      <dgm:t>
        <a:bodyPr/>
        <a:lstStyle/>
        <a:p>
          <a:endParaRPr lang="en-US"/>
        </a:p>
      </dgm:t>
    </dgm:pt>
    <dgm:pt modelId="{7DA25B3E-FEFB-46B4-B309-DFD54F7F28EC}">
      <dgm:prSet phldrT="[Text]" custT="1"/>
      <dgm:spPr>
        <a:solidFill>
          <a:schemeClr val="accent6">
            <a:lumMod val="50000"/>
          </a:schemeClr>
        </a:solidFill>
        <a:effectLst>
          <a:outerShdw blurRad="50800" dist="50800" dir="5400000" algn="ctr" rotWithShape="0">
            <a:srgbClr val="000000"/>
          </a:outerShdw>
        </a:effectLst>
      </dgm:spPr>
      <dgm:t>
        <a:bodyPr/>
        <a:lstStyle/>
        <a:p>
          <a:r>
            <a:rPr lang="en-US" sz="2800" b="1" dirty="0"/>
            <a:t>Currency conversion</a:t>
          </a:r>
        </a:p>
        <a:p>
          <a:r>
            <a:rPr lang="en-US" sz="2400" b="0" dirty="0"/>
            <a:t>The standardization of currency by looking up the currency core and converting all local currencies to USD dollars helped us redefined the price range .</a:t>
          </a:r>
        </a:p>
      </dgm:t>
    </dgm:pt>
    <dgm:pt modelId="{A29FB9AA-503E-46C4-90A4-DB8E84CF2272}" type="parTrans" cxnId="{701C0970-F233-45A7-8914-2F73111EAD00}">
      <dgm:prSet/>
      <dgm:spPr/>
      <dgm:t>
        <a:bodyPr/>
        <a:lstStyle/>
        <a:p>
          <a:endParaRPr lang="en-US"/>
        </a:p>
      </dgm:t>
    </dgm:pt>
    <dgm:pt modelId="{D340887B-A3AB-4893-AF40-38116980C772}" type="sibTrans" cxnId="{701C0970-F233-45A7-8914-2F73111EAD00}">
      <dgm:prSet/>
      <dgm:spPr/>
      <dgm:t>
        <a:bodyPr/>
        <a:lstStyle/>
        <a:p>
          <a:endParaRPr lang="en-US"/>
        </a:p>
      </dgm:t>
    </dgm:pt>
    <dgm:pt modelId="{0C45D729-28FE-4A94-AC4C-43AEE2458CCB}" type="pres">
      <dgm:prSet presAssocID="{DCE07271-ECC5-499A-821F-9AE600161A1D}" presName="Name0" presStyleCnt="0">
        <dgm:presLayoutVars>
          <dgm:dir/>
          <dgm:resizeHandles val="exact"/>
        </dgm:presLayoutVars>
      </dgm:prSet>
      <dgm:spPr/>
    </dgm:pt>
    <dgm:pt modelId="{A2F1FBC3-17BE-4B18-8EA0-A966DD61296A}" type="pres">
      <dgm:prSet presAssocID="{D91DA1E9-6117-4A12-BB9C-D83ECF17E19B}" presName="node" presStyleLbl="node1" presStyleIdx="0" presStyleCnt="4">
        <dgm:presLayoutVars>
          <dgm:bulletEnabled val="1"/>
        </dgm:presLayoutVars>
      </dgm:prSet>
      <dgm:spPr/>
    </dgm:pt>
    <dgm:pt modelId="{C48EBBA2-F527-4E8B-8B98-13A604ADC638}" type="pres">
      <dgm:prSet presAssocID="{4297FE3C-FBF1-4A16-A8AF-9CD60CC444AC}" presName="sibTrans" presStyleCnt="0"/>
      <dgm:spPr/>
    </dgm:pt>
    <dgm:pt modelId="{7E742474-AF7D-4366-BC7E-74CB7AD0C9FE}" type="pres">
      <dgm:prSet presAssocID="{94BE1AF9-14DD-42C9-9C26-475D94A95861}" presName="node" presStyleLbl="node1" presStyleIdx="1" presStyleCnt="4">
        <dgm:presLayoutVars>
          <dgm:bulletEnabled val="1"/>
        </dgm:presLayoutVars>
      </dgm:prSet>
      <dgm:spPr/>
    </dgm:pt>
    <dgm:pt modelId="{0031DFF0-6995-4098-AC7D-EBEE85FAAC6E}" type="pres">
      <dgm:prSet presAssocID="{8221E381-44D6-4C2D-994D-03274E6C9CCA}" presName="sibTrans" presStyleCnt="0"/>
      <dgm:spPr/>
    </dgm:pt>
    <dgm:pt modelId="{DD30296D-9951-4278-B268-BA85C3F481EA}" type="pres">
      <dgm:prSet presAssocID="{2F0B31E4-D77E-457F-A7F1-BAC286AB615F}" presName="node" presStyleLbl="node1" presStyleIdx="2" presStyleCnt="4">
        <dgm:presLayoutVars>
          <dgm:bulletEnabled val="1"/>
        </dgm:presLayoutVars>
      </dgm:prSet>
      <dgm:spPr/>
    </dgm:pt>
    <dgm:pt modelId="{F94EE1CC-A93A-4587-ACA6-8592DA950797}" type="pres">
      <dgm:prSet presAssocID="{788DDAB7-9293-4040-BAD7-1FD773FCB330}" presName="sibTrans" presStyleCnt="0"/>
      <dgm:spPr/>
    </dgm:pt>
    <dgm:pt modelId="{BEC87871-248F-4082-A6C3-CFE454C5048B}" type="pres">
      <dgm:prSet presAssocID="{7DA25B3E-FEFB-46B4-B309-DFD54F7F28EC}" presName="node" presStyleLbl="node1" presStyleIdx="3" presStyleCnt="4" custLinFactX="17268" custLinFactNeighborX="100000" custLinFactNeighborY="0">
        <dgm:presLayoutVars>
          <dgm:bulletEnabled val="1"/>
        </dgm:presLayoutVars>
      </dgm:prSet>
      <dgm:spPr/>
    </dgm:pt>
  </dgm:ptLst>
  <dgm:cxnLst>
    <dgm:cxn modelId="{8CEAB001-B5AB-43D0-AC48-BB1110AAFEC9}" srcId="{DCE07271-ECC5-499A-821F-9AE600161A1D}" destId="{94BE1AF9-14DD-42C9-9C26-475D94A95861}" srcOrd="1" destOrd="0" parTransId="{936D005C-D695-4129-865F-80FEBA79AD0F}" sibTransId="{8221E381-44D6-4C2D-994D-03274E6C9CCA}"/>
    <dgm:cxn modelId="{0CB8B71E-60CB-4F63-BE40-67A8D336F9EE}" srcId="{DCE07271-ECC5-499A-821F-9AE600161A1D}" destId="{D91DA1E9-6117-4A12-BB9C-D83ECF17E19B}" srcOrd="0" destOrd="0" parTransId="{227AF33C-929A-4BC0-845E-41285352E968}" sibTransId="{4297FE3C-FBF1-4A16-A8AF-9CD60CC444AC}"/>
    <dgm:cxn modelId="{C5A67C2C-0876-4F66-9FAA-08071CEB9C87}" type="presOf" srcId="{5668E4B6-BED7-433A-AE1B-5ABEA3EB5E0F}" destId="{DD30296D-9951-4278-B268-BA85C3F481EA}" srcOrd="0" destOrd="1" presId="urn:microsoft.com/office/officeart/2005/8/layout/hList6"/>
    <dgm:cxn modelId="{14049633-3477-4A26-85EA-67986C82624C}" type="presOf" srcId="{7DA25B3E-FEFB-46B4-B309-DFD54F7F28EC}" destId="{BEC87871-248F-4082-A6C3-CFE454C5048B}" srcOrd="0" destOrd="0" presId="urn:microsoft.com/office/officeart/2005/8/layout/hList6"/>
    <dgm:cxn modelId="{26B02247-6345-4E23-A65A-7ABC936E3567}" type="presOf" srcId="{D91DA1E9-6117-4A12-BB9C-D83ECF17E19B}" destId="{A2F1FBC3-17BE-4B18-8EA0-A966DD61296A}" srcOrd="0" destOrd="0" presId="urn:microsoft.com/office/officeart/2005/8/layout/hList6"/>
    <dgm:cxn modelId="{1354DF68-3A0F-4A03-8FCC-1CC2C49A476D}" srcId="{D91DA1E9-6117-4A12-BB9C-D83ECF17E19B}" destId="{80539794-EFD0-4482-BCE9-16ECD5597AEC}" srcOrd="0" destOrd="0" parTransId="{1DD4691E-84D2-41FF-838E-3F06C10DAB72}" sibTransId="{83697E1C-EACC-48F4-BB9E-6C0BBAA9D5E7}"/>
    <dgm:cxn modelId="{6E6FB36B-BE38-4EFD-BC5B-97690297A4B0}" type="presOf" srcId="{2F0B31E4-D77E-457F-A7F1-BAC286AB615F}" destId="{DD30296D-9951-4278-B268-BA85C3F481EA}" srcOrd="0" destOrd="0" presId="urn:microsoft.com/office/officeart/2005/8/layout/hList6"/>
    <dgm:cxn modelId="{701C0970-F233-45A7-8914-2F73111EAD00}" srcId="{DCE07271-ECC5-499A-821F-9AE600161A1D}" destId="{7DA25B3E-FEFB-46B4-B309-DFD54F7F28EC}" srcOrd="3" destOrd="0" parTransId="{A29FB9AA-503E-46C4-90A4-DB8E84CF2272}" sibTransId="{D340887B-A3AB-4893-AF40-38116980C772}"/>
    <dgm:cxn modelId="{FD84DC54-91EB-4CD9-A7B9-781A71C7EECB}" srcId="{2F0B31E4-D77E-457F-A7F1-BAC286AB615F}" destId="{5668E4B6-BED7-433A-AE1B-5ABEA3EB5E0F}" srcOrd="0" destOrd="0" parTransId="{9452A4A0-C1FC-4DDD-BFC0-5A2C873D27BF}" sibTransId="{AC636CF0-5910-4AAE-90DF-4F7990543F8D}"/>
    <dgm:cxn modelId="{36B7E276-2D5D-4F0A-B662-9F3D30C7D639}" type="presOf" srcId="{0742BDD3-6664-458A-923E-84C8450AAC9A}" destId="{DD30296D-9951-4278-B268-BA85C3F481EA}" srcOrd="0" destOrd="2" presId="urn:microsoft.com/office/officeart/2005/8/layout/hList6"/>
    <dgm:cxn modelId="{1387A877-AD2D-43CC-934D-96C612649DFE}" srcId="{2F0B31E4-D77E-457F-A7F1-BAC286AB615F}" destId="{0742BDD3-6664-458A-923E-84C8450AAC9A}" srcOrd="1" destOrd="0" parTransId="{8D389E10-DB9F-4C5C-A81E-879266BEE26D}" sibTransId="{E1EEA1C3-7DEB-4E4F-8EF6-1F13F0429031}"/>
    <dgm:cxn modelId="{5495AD7B-61EC-4DC5-A69C-D67CF37E340E}" type="presOf" srcId="{5AF37C12-E60F-46CD-A0C9-590CC40F8B0F}" destId="{7E742474-AF7D-4366-BC7E-74CB7AD0C9FE}" srcOrd="0" destOrd="1" presId="urn:microsoft.com/office/officeart/2005/8/layout/hList6"/>
    <dgm:cxn modelId="{A2B4009F-AF95-4257-9B8D-483ED86180F9}" srcId="{94BE1AF9-14DD-42C9-9C26-475D94A95861}" destId="{5AF37C12-E60F-46CD-A0C9-590CC40F8B0F}" srcOrd="0" destOrd="0" parTransId="{D850C0C1-453E-4DE7-9EAB-71E21A197677}" sibTransId="{5AF33E25-A2D2-4D9E-879B-428DA0AC8944}"/>
    <dgm:cxn modelId="{9F6DABBB-C97C-4AC5-ADD6-9F136BE1D4A2}" type="presOf" srcId="{DCE07271-ECC5-499A-821F-9AE600161A1D}" destId="{0C45D729-28FE-4A94-AC4C-43AEE2458CCB}" srcOrd="0" destOrd="0" presId="urn:microsoft.com/office/officeart/2005/8/layout/hList6"/>
    <dgm:cxn modelId="{20A4AADB-810E-4D47-B1ED-555B1FE983CA}" type="presOf" srcId="{80539794-EFD0-4482-BCE9-16ECD5597AEC}" destId="{A2F1FBC3-17BE-4B18-8EA0-A966DD61296A}" srcOrd="0" destOrd="1" presId="urn:microsoft.com/office/officeart/2005/8/layout/hList6"/>
    <dgm:cxn modelId="{781903E5-F174-4C5A-9E13-0782385778CE}" type="presOf" srcId="{94BE1AF9-14DD-42C9-9C26-475D94A95861}" destId="{7E742474-AF7D-4366-BC7E-74CB7AD0C9FE}" srcOrd="0" destOrd="0" presId="urn:microsoft.com/office/officeart/2005/8/layout/hList6"/>
    <dgm:cxn modelId="{00FC8DFD-BD33-4A02-BD76-5192CAB405C7}" srcId="{DCE07271-ECC5-499A-821F-9AE600161A1D}" destId="{2F0B31E4-D77E-457F-A7F1-BAC286AB615F}" srcOrd="2" destOrd="0" parTransId="{035BE826-5FB0-406E-A486-45FCD66AE748}" sibTransId="{788DDAB7-9293-4040-BAD7-1FD773FCB330}"/>
    <dgm:cxn modelId="{D2802989-C296-404E-A9C5-A90330AE2782}" type="presParOf" srcId="{0C45D729-28FE-4A94-AC4C-43AEE2458CCB}" destId="{A2F1FBC3-17BE-4B18-8EA0-A966DD61296A}" srcOrd="0" destOrd="0" presId="urn:microsoft.com/office/officeart/2005/8/layout/hList6"/>
    <dgm:cxn modelId="{D75D8677-2984-43C5-BB73-90047290D44F}" type="presParOf" srcId="{0C45D729-28FE-4A94-AC4C-43AEE2458CCB}" destId="{C48EBBA2-F527-4E8B-8B98-13A604ADC638}" srcOrd="1" destOrd="0" presId="urn:microsoft.com/office/officeart/2005/8/layout/hList6"/>
    <dgm:cxn modelId="{DF6AAB72-9128-462D-9C26-0CB09CA16EA4}" type="presParOf" srcId="{0C45D729-28FE-4A94-AC4C-43AEE2458CCB}" destId="{7E742474-AF7D-4366-BC7E-74CB7AD0C9FE}" srcOrd="2" destOrd="0" presId="urn:microsoft.com/office/officeart/2005/8/layout/hList6"/>
    <dgm:cxn modelId="{03E1C064-2D8E-451F-9B9B-81D8CE98E904}" type="presParOf" srcId="{0C45D729-28FE-4A94-AC4C-43AEE2458CCB}" destId="{0031DFF0-6995-4098-AC7D-EBEE85FAAC6E}" srcOrd="3" destOrd="0" presId="urn:microsoft.com/office/officeart/2005/8/layout/hList6"/>
    <dgm:cxn modelId="{6FD00FBF-A707-404F-A394-C86FDD943C38}" type="presParOf" srcId="{0C45D729-28FE-4A94-AC4C-43AEE2458CCB}" destId="{DD30296D-9951-4278-B268-BA85C3F481EA}" srcOrd="4" destOrd="0" presId="urn:microsoft.com/office/officeart/2005/8/layout/hList6"/>
    <dgm:cxn modelId="{DC80E2A1-E5F4-4A26-B079-B899BD5B049C}" type="presParOf" srcId="{0C45D729-28FE-4A94-AC4C-43AEE2458CCB}" destId="{F94EE1CC-A93A-4587-ACA6-8592DA950797}" srcOrd="5" destOrd="0" presId="urn:microsoft.com/office/officeart/2005/8/layout/hList6"/>
    <dgm:cxn modelId="{D7D2B9FB-3C7D-4BAB-AD27-EB6C66DDF4BF}" type="presParOf" srcId="{0C45D729-28FE-4A94-AC4C-43AEE2458CCB}" destId="{BEC87871-248F-4082-A6C3-CFE454C5048B}" srcOrd="6"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1FBC3-17BE-4B18-8EA0-A966DD61296A}">
      <dsp:nvSpPr>
        <dsp:cNvPr id="0" name=""/>
        <dsp:cNvSpPr/>
      </dsp:nvSpPr>
      <dsp:spPr>
        <a:xfrm rot="16200000">
          <a:off x="-1481603" y="1484464"/>
          <a:ext cx="5776383" cy="2807454"/>
        </a:xfrm>
        <a:prstGeom prst="flowChartManualOperation">
          <a:avLst/>
        </a:prstGeom>
        <a:solidFill>
          <a:srgbClr val="0A83B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b="1" kern="1200" dirty="0"/>
            <a:t>Handling Missing Values</a:t>
          </a:r>
        </a:p>
        <a:p>
          <a:pPr marL="285750" lvl="1" indent="-285750" algn="l" defTabSz="1244600">
            <a:lnSpc>
              <a:spcPct val="90000"/>
            </a:lnSpc>
            <a:spcBef>
              <a:spcPct val="0"/>
            </a:spcBef>
            <a:spcAft>
              <a:spcPct val="15000"/>
            </a:spcAft>
            <a:buChar char="•"/>
          </a:pPr>
          <a:r>
            <a:rPr lang="en-US" sz="2800" kern="1200" dirty="0"/>
            <a:t>Replaced Blank Values In cuisines column With NA.</a:t>
          </a:r>
        </a:p>
      </dsp:txBody>
      <dsp:txXfrm rot="5400000">
        <a:off x="2861" y="1155277"/>
        <a:ext cx="2807454" cy="3465829"/>
      </dsp:txXfrm>
    </dsp:sp>
    <dsp:sp modelId="{7E742474-AF7D-4366-BC7E-74CB7AD0C9FE}">
      <dsp:nvSpPr>
        <dsp:cNvPr id="0" name=""/>
        <dsp:cNvSpPr/>
      </dsp:nvSpPr>
      <dsp:spPr>
        <a:xfrm rot="16200000">
          <a:off x="1536410" y="1484464"/>
          <a:ext cx="5776383" cy="2807454"/>
        </a:xfrm>
        <a:prstGeom prst="flowChartManualOperation">
          <a:avLst/>
        </a:prstGeom>
        <a:solidFill>
          <a:srgbClr val="A20B0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b="1" kern="1200" dirty="0"/>
            <a:t>Date</a:t>
          </a:r>
        </a:p>
        <a:p>
          <a:pPr marL="0" lvl="0" indent="0" algn="l" defTabSz="1244600">
            <a:lnSpc>
              <a:spcPct val="90000"/>
            </a:lnSpc>
            <a:spcBef>
              <a:spcPct val="0"/>
            </a:spcBef>
            <a:spcAft>
              <a:spcPct val="35000"/>
            </a:spcAft>
            <a:buNone/>
          </a:pPr>
          <a:r>
            <a:rPr lang="en-US" sz="2800" b="1" kern="1200" dirty="0"/>
            <a:t>Conversion</a:t>
          </a:r>
        </a:p>
        <a:p>
          <a:pPr marL="228600" lvl="1" indent="-228600" algn="l" defTabSz="1066800">
            <a:lnSpc>
              <a:spcPct val="90000"/>
            </a:lnSpc>
            <a:spcBef>
              <a:spcPct val="0"/>
            </a:spcBef>
            <a:spcAft>
              <a:spcPct val="15000"/>
            </a:spcAft>
            <a:buChar char="•"/>
          </a:pPr>
          <a:r>
            <a:rPr lang="en-US" sz="2400" kern="1200" dirty="0"/>
            <a:t>Created Date Table From The Date Key-Opening column in main table.</a:t>
          </a:r>
        </a:p>
      </dsp:txBody>
      <dsp:txXfrm rot="5400000">
        <a:off x="3020874" y="1155277"/>
        <a:ext cx="2807454" cy="3465829"/>
      </dsp:txXfrm>
    </dsp:sp>
    <dsp:sp modelId="{DD30296D-9951-4278-B268-BA85C3F481EA}">
      <dsp:nvSpPr>
        <dsp:cNvPr id="0" name=""/>
        <dsp:cNvSpPr/>
      </dsp:nvSpPr>
      <dsp:spPr>
        <a:xfrm rot="16200000">
          <a:off x="4554423" y="1484464"/>
          <a:ext cx="5776383" cy="2807454"/>
        </a:xfrm>
        <a:prstGeom prst="flowChartManualOperation">
          <a:avLst/>
        </a:prstGeom>
        <a:solidFill>
          <a:srgbClr val="7ABA11"/>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t" anchorCtr="0">
          <a:noAutofit/>
        </a:bodyPr>
        <a:lstStyle/>
        <a:p>
          <a:pPr marL="0" lvl="0" indent="0" algn="l" defTabSz="1244600">
            <a:lnSpc>
              <a:spcPct val="90000"/>
            </a:lnSpc>
            <a:spcBef>
              <a:spcPct val="0"/>
            </a:spcBef>
            <a:spcAft>
              <a:spcPct val="35000"/>
            </a:spcAft>
            <a:buNone/>
          </a:pPr>
          <a:r>
            <a:rPr lang="en-US" sz="2800" b="1" kern="1200" dirty="0"/>
            <a:t>Cleaning</a:t>
          </a:r>
        </a:p>
        <a:p>
          <a:pPr marL="228600" lvl="1" indent="-228600" algn="l" defTabSz="1066800">
            <a:lnSpc>
              <a:spcPct val="90000"/>
            </a:lnSpc>
            <a:spcBef>
              <a:spcPct val="0"/>
            </a:spcBef>
            <a:spcAft>
              <a:spcPct val="15000"/>
            </a:spcAft>
            <a:buChar char="•"/>
          </a:pPr>
          <a:r>
            <a:rPr lang="en-US" sz="2400" kern="1200" dirty="0"/>
            <a:t>In the Datekey_opening column ‘_’ Replaced  with ‘-’.</a:t>
          </a:r>
        </a:p>
        <a:p>
          <a:pPr marL="228600" lvl="1" indent="-228600" algn="l" defTabSz="1066800">
            <a:lnSpc>
              <a:spcPct val="90000"/>
            </a:lnSpc>
            <a:spcBef>
              <a:spcPct val="0"/>
            </a:spcBef>
            <a:spcAft>
              <a:spcPct val="15000"/>
            </a:spcAft>
            <a:buChar char="•"/>
          </a:pPr>
          <a:r>
            <a:rPr lang="en-US" sz="2400" kern="1200" dirty="0"/>
            <a:t>To Enhance Data Consistency and standardize the date format.</a:t>
          </a:r>
        </a:p>
      </dsp:txBody>
      <dsp:txXfrm rot="5400000">
        <a:off x="6038887" y="1155277"/>
        <a:ext cx="2807454" cy="3465829"/>
      </dsp:txXfrm>
    </dsp:sp>
    <dsp:sp modelId="{BEC87871-248F-4082-A6C3-CFE454C5048B}">
      <dsp:nvSpPr>
        <dsp:cNvPr id="0" name=""/>
        <dsp:cNvSpPr/>
      </dsp:nvSpPr>
      <dsp:spPr>
        <a:xfrm rot="16200000">
          <a:off x="7575298" y="1484464"/>
          <a:ext cx="5776383" cy="2807454"/>
        </a:xfrm>
        <a:prstGeom prst="flowChartManualOperation">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a:outerShdw blurRad="50800" dist="50800" dir="5400000" algn="ctr" rotWithShape="0">
            <a:srgbClr val="000000"/>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b="1" kern="1200" dirty="0"/>
            <a:t>Currency conversion</a:t>
          </a:r>
        </a:p>
        <a:p>
          <a:pPr marL="0" lvl="0" indent="0" algn="ctr" defTabSz="1244600">
            <a:lnSpc>
              <a:spcPct val="90000"/>
            </a:lnSpc>
            <a:spcBef>
              <a:spcPct val="0"/>
            </a:spcBef>
            <a:spcAft>
              <a:spcPct val="35000"/>
            </a:spcAft>
            <a:buNone/>
          </a:pPr>
          <a:r>
            <a:rPr lang="en-US" sz="2400" b="0" kern="1200" dirty="0"/>
            <a:t>The standardization of currency by looking up the currency core and converting all local currencies to USD dollars helped us redefined the price range .</a:t>
          </a:r>
        </a:p>
      </dsp:txBody>
      <dsp:txXfrm rot="5400000">
        <a:off x="9059762" y="1155277"/>
        <a:ext cx="2807454" cy="3465829"/>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814FA-E524-47F0-96B9-E363C6F72FD8}"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437A11-C137-4924-9F51-A791D4F63A24}" type="slidenum">
              <a:rPr lang="en-US" smtClean="0"/>
              <a:t>‹#›</a:t>
            </a:fld>
            <a:endParaRPr lang="en-US"/>
          </a:p>
        </p:txBody>
      </p:sp>
    </p:spTree>
    <p:extLst>
      <p:ext uri="{BB962C8B-B14F-4D97-AF65-F5344CB8AC3E}">
        <p14:creationId xmlns:p14="http://schemas.microsoft.com/office/powerpoint/2010/main" val="281516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616A-FA83-BE50-446D-A8333917A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F6CABB-C972-45C7-8E34-DA6F3392F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52573B-3F3B-977B-926B-DEC0245C799C}"/>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5" name="Footer Placeholder 4">
            <a:extLst>
              <a:ext uri="{FF2B5EF4-FFF2-40B4-BE49-F238E27FC236}">
                <a16:creationId xmlns:a16="http://schemas.microsoft.com/office/drawing/2014/main" id="{3E86CD15-E29A-6AF1-87DA-DC367A612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98ED45-D7CF-4EC5-C455-85C2A67DA7DC}"/>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278151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49DB-F8B3-136E-C865-14550219C5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C49AEB-F9DF-C021-45EE-9687E1B7C5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8DDA8B-72DD-E29C-1260-4A739706B1E4}"/>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5" name="Footer Placeholder 4">
            <a:extLst>
              <a:ext uri="{FF2B5EF4-FFF2-40B4-BE49-F238E27FC236}">
                <a16:creationId xmlns:a16="http://schemas.microsoft.com/office/drawing/2014/main" id="{6E5CA21F-2480-144D-9A88-D51AD491E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7E8676-94A4-3B9F-B617-DA86D2D84114}"/>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1275879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7B95C-09BE-1B7D-67C1-06A9767752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BF5189-CFE3-80E0-76ED-8E02E25B0D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70F0F-5DE8-EB09-3718-67460CA33755}"/>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5" name="Footer Placeholder 4">
            <a:extLst>
              <a:ext uri="{FF2B5EF4-FFF2-40B4-BE49-F238E27FC236}">
                <a16:creationId xmlns:a16="http://schemas.microsoft.com/office/drawing/2014/main" id="{1926BD7C-4EB6-3F35-2D4E-749256CD10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28DA2-4D3F-D413-438B-CDDF4550E436}"/>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311814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3CDC9-D862-E3D5-C97B-B14B168892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7889B-B649-1796-8470-3CC1588D5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726B8-E675-2E5F-9EBA-17A3CB593714}"/>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5" name="Footer Placeholder 4">
            <a:extLst>
              <a:ext uri="{FF2B5EF4-FFF2-40B4-BE49-F238E27FC236}">
                <a16:creationId xmlns:a16="http://schemas.microsoft.com/office/drawing/2014/main" id="{9EF42143-9582-A321-7B53-86BB4503F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963AF-91A6-FC8C-1337-BFFD90B8C711}"/>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247502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AB29C-8B53-994F-6720-AC4000E5BB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BD2A7F-7B5F-CD5D-11CA-B4E99BF02B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A1DA48-75F5-0B63-FCB3-0BEDB1483700}"/>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5" name="Footer Placeholder 4">
            <a:extLst>
              <a:ext uri="{FF2B5EF4-FFF2-40B4-BE49-F238E27FC236}">
                <a16:creationId xmlns:a16="http://schemas.microsoft.com/office/drawing/2014/main" id="{8C3D362A-AF5A-93E9-C301-C5C6DC4BF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8124A-E722-AB47-7344-7C1F14C7ADB6}"/>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2109373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3F6F-C84A-2F93-1A19-31A583561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6D2BC8-B97D-B328-5E62-6CA4E975E4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E5C43-8957-9112-DB52-E0342F9B6D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DC3252-85E6-2750-B866-60855784E0B7}"/>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6" name="Footer Placeholder 5">
            <a:extLst>
              <a:ext uri="{FF2B5EF4-FFF2-40B4-BE49-F238E27FC236}">
                <a16:creationId xmlns:a16="http://schemas.microsoft.com/office/drawing/2014/main" id="{17AB0481-7C4D-E4E0-7F17-6EAF9462BE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25D4C-42CA-D811-BEEE-D785DFFB9A9C}"/>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3881690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18CC-D291-2400-880E-953E2C2B04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EF3674-D38B-5B71-08E3-7A85D1E72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7BAD8D-68C7-7100-B6F4-ECA1B3F95C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B52D46-7084-8111-7087-BFE9A8E5B8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AEA-11C5-A258-5DB8-3F3D892766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DB89AF-A9C3-5A72-6E33-B88159953AAC}"/>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8" name="Footer Placeholder 7">
            <a:extLst>
              <a:ext uri="{FF2B5EF4-FFF2-40B4-BE49-F238E27FC236}">
                <a16:creationId xmlns:a16="http://schemas.microsoft.com/office/drawing/2014/main" id="{7ECFE1E6-627A-95AA-11B3-C973950D46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786501-817B-7BB5-52B4-677610A85915}"/>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74350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2B19-A11B-9133-316F-AB985E2FC0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746B8D-E858-9DFE-0A6E-C3D6F5C37458}"/>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4" name="Footer Placeholder 3">
            <a:extLst>
              <a:ext uri="{FF2B5EF4-FFF2-40B4-BE49-F238E27FC236}">
                <a16:creationId xmlns:a16="http://schemas.microsoft.com/office/drawing/2014/main" id="{7BA9BDF5-8672-41A2-59BC-65F9EDBCDC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FF0A4E-D9F8-CC8B-51DC-F81CBEE1C75F}"/>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40116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C2321B-A369-3C31-CAF4-86ACF15DDF50}"/>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3" name="Footer Placeholder 2">
            <a:extLst>
              <a:ext uri="{FF2B5EF4-FFF2-40B4-BE49-F238E27FC236}">
                <a16:creationId xmlns:a16="http://schemas.microsoft.com/office/drawing/2014/main" id="{5EDCD350-8E3A-51EE-04B1-BC9C780587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EB8B3A-88EC-3706-A2B9-E31246083EC9}"/>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387753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3CA4-ABF7-3580-A25D-C5D08DF2C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034B3F-8D02-CB3F-00C7-EAB7FC39CE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E63137-ED13-82AD-BE13-077549803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0ADCE4-A369-63D8-D87C-72C4E79F5964}"/>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6" name="Footer Placeholder 5">
            <a:extLst>
              <a:ext uri="{FF2B5EF4-FFF2-40B4-BE49-F238E27FC236}">
                <a16:creationId xmlns:a16="http://schemas.microsoft.com/office/drawing/2014/main" id="{E7E7F066-B167-E99F-E9B3-9A3CF5CFC0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2192E9-4823-52CB-87A3-AD0C388A926B}"/>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2378945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243CA-CBD5-B058-4A27-5EAD99173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108738-AE1A-E89F-B42E-229642988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DBBAD1-9F76-20DE-1180-028E88CEB2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E99E4-F01C-E2FB-A833-266D39A63A40}"/>
              </a:ext>
            </a:extLst>
          </p:cNvPr>
          <p:cNvSpPr>
            <a:spLocks noGrp="1"/>
          </p:cNvSpPr>
          <p:nvPr>
            <p:ph type="dt" sz="half" idx="10"/>
          </p:nvPr>
        </p:nvSpPr>
        <p:spPr/>
        <p:txBody>
          <a:bodyPr/>
          <a:lstStyle/>
          <a:p>
            <a:fld id="{0D65E9C8-812B-4086-95DB-C04A35141522}" type="datetimeFigureOut">
              <a:rPr lang="en-US" smtClean="0"/>
              <a:t>1/13/2024</a:t>
            </a:fld>
            <a:endParaRPr lang="en-US"/>
          </a:p>
        </p:txBody>
      </p:sp>
      <p:sp>
        <p:nvSpPr>
          <p:cNvPr id="6" name="Footer Placeholder 5">
            <a:extLst>
              <a:ext uri="{FF2B5EF4-FFF2-40B4-BE49-F238E27FC236}">
                <a16:creationId xmlns:a16="http://schemas.microsoft.com/office/drawing/2014/main" id="{5E8E0994-3201-970F-0FD2-C31F563412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7E2E6-9730-4A66-99F6-5652ED6F5456}"/>
              </a:ext>
            </a:extLst>
          </p:cNvPr>
          <p:cNvSpPr>
            <a:spLocks noGrp="1"/>
          </p:cNvSpPr>
          <p:nvPr>
            <p:ph type="sldNum" sz="quarter" idx="12"/>
          </p:nvPr>
        </p:nvSpPr>
        <p:spPr/>
        <p:txBody>
          <a:bodyPr/>
          <a:lstStyle/>
          <a:p>
            <a:fld id="{384C2D64-9DED-43D5-B14D-C703045564BA}" type="slidenum">
              <a:rPr lang="en-US" smtClean="0"/>
              <a:t>‹#›</a:t>
            </a:fld>
            <a:endParaRPr lang="en-US"/>
          </a:p>
        </p:txBody>
      </p:sp>
    </p:spTree>
    <p:extLst>
      <p:ext uri="{BB962C8B-B14F-4D97-AF65-F5344CB8AC3E}">
        <p14:creationId xmlns:p14="http://schemas.microsoft.com/office/powerpoint/2010/main" val="125799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0A44F7-D906-42C1-F96F-F3B293F2E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6E7445-1E82-1902-C565-D985E5EC46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0A364-FDA1-003D-6B84-4C40BA4F6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65E9C8-812B-4086-95DB-C04A35141522}" type="datetimeFigureOut">
              <a:rPr lang="en-US" smtClean="0"/>
              <a:t>1/13/2024</a:t>
            </a:fld>
            <a:endParaRPr lang="en-US"/>
          </a:p>
        </p:txBody>
      </p:sp>
      <p:sp>
        <p:nvSpPr>
          <p:cNvPr id="5" name="Footer Placeholder 4">
            <a:extLst>
              <a:ext uri="{FF2B5EF4-FFF2-40B4-BE49-F238E27FC236}">
                <a16:creationId xmlns:a16="http://schemas.microsoft.com/office/drawing/2014/main" id="{043659D4-14B4-5E60-FFD5-B7CF5AE52F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BBFE12-9043-57EB-D558-6E5F4839A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C2D64-9DED-43D5-B14D-C703045564BA}" type="slidenum">
              <a:rPr lang="en-US" smtClean="0"/>
              <a:t>‹#›</a:t>
            </a:fld>
            <a:endParaRPr lang="en-US"/>
          </a:p>
        </p:txBody>
      </p:sp>
    </p:spTree>
    <p:extLst>
      <p:ext uri="{BB962C8B-B14F-4D97-AF65-F5344CB8AC3E}">
        <p14:creationId xmlns:p14="http://schemas.microsoft.com/office/powerpoint/2010/main" val="889372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rawpixel.com/image/517946/free-illustration-image-welcome-are-open-business" TargetMode="External"/><Relationship Id="rId2" Type="http://schemas.openxmlformats.org/officeDocument/2006/relationships/image" Target="../media/image21.1"/><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microsoft.com/office/2007/relationships/hdphoto" Target="../media/hdphoto1.wdp"/><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tray of food on a table">
            <a:extLst>
              <a:ext uri="{FF2B5EF4-FFF2-40B4-BE49-F238E27FC236}">
                <a16:creationId xmlns:a16="http://schemas.microsoft.com/office/drawing/2014/main" id="{58C41AD6-77B6-B9E8-1174-F065BE6A8D3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A709E4EB-D024-FDB9-A1F5-ACF0B36A78B2}"/>
              </a:ext>
            </a:extLst>
          </p:cNvPr>
          <p:cNvSpPr txBox="1"/>
          <p:nvPr/>
        </p:nvSpPr>
        <p:spPr>
          <a:xfrm>
            <a:off x="881744" y="631179"/>
            <a:ext cx="10823510" cy="4524315"/>
          </a:xfrm>
          <a:prstGeom prst="rect">
            <a:avLst/>
          </a:prstGeom>
          <a:noFill/>
          <a:ln>
            <a:noFill/>
          </a:ln>
        </p:spPr>
        <p:txBody>
          <a:bodyPr wrap="square" rtlCol="0">
            <a:spAutoFit/>
          </a:bodyPr>
          <a:lstStyle/>
          <a:p>
            <a:pPr algn="ctr"/>
            <a:r>
              <a:rPr lang="en-IN" sz="9600" b="1" i="0" spc="600" dirty="0">
                <a:solidFill>
                  <a:srgbClr val="820000"/>
                </a:solidFill>
                <a:effectLst/>
                <a:latin typeface="Arial" panose="020B0604020202020204" pitchFamily="34" charset="0"/>
                <a:cs typeface="Arial" panose="020B0604020202020204" pitchFamily="34" charset="0"/>
              </a:rPr>
              <a:t>Exploratory Analysis on Zomato Dataset</a:t>
            </a:r>
          </a:p>
        </p:txBody>
      </p:sp>
      <p:pic>
        <p:nvPicPr>
          <p:cNvPr id="16" name="Picture 15" descr="A red and white logo&#10;&#10;Description automatically generated">
            <a:extLst>
              <a:ext uri="{FF2B5EF4-FFF2-40B4-BE49-F238E27FC236}">
                <a16:creationId xmlns:a16="http://schemas.microsoft.com/office/drawing/2014/main" id="{F02033CC-2307-31E4-4B22-64E4F56B0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763486" cy="1054359"/>
          </a:xfrm>
          <a:prstGeom prst="rect">
            <a:avLst/>
          </a:prstGeom>
        </p:spPr>
      </p:pic>
      <p:sp>
        <p:nvSpPr>
          <p:cNvPr id="2" name="TextBox 1">
            <a:extLst>
              <a:ext uri="{FF2B5EF4-FFF2-40B4-BE49-F238E27FC236}">
                <a16:creationId xmlns:a16="http://schemas.microsoft.com/office/drawing/2014/main" id="{723AC9A9-DF79-3F98-4F31-DE0445EA361D}"/>
              </a:ext>
            </a:extLst>
          </p:cNvPr>
          <p:cNvSpPr txBox="1"/>
          <p:nvPr/>
        </p:nvSpPr>
        <p:spPr>
          <a:xfrm>
            <a:off x="4767942" y="5652804"/>
            <a:ext cx="2715209" cy="707886"/>
          </a:xfrm>
          <a:prstGeom prst="rect">
            <a:avLst/>
          </a:prstGeom>
          <a:noFill/>
        </p:spPr>
        <p:txBody>
          <a:bodyPr wrap="square" rtlCol="0">
            <a:spAutoFit/>
          </a:bodyPr>
          <a:lstStyle/>
          <a:p>
            <a:r>
              <a:rPr lang="en-US" sz="4000" b="1" dirty="0">
                <a:solidFill>
                  <a:srgbClr val="820000"/>
                </a:solidFill>
                <a:latin typeface="Arial" panose="020B0604020202020204" pitchFamily="34" charset="0"/>
                <a:cs typeface="Arial" panose="020B0604020202020204" pitchFamily="34" charset="0"/>
              </a:rPr>
              <a:t>GROUP- 1</a:t>
            </a:r>
            <a:endParaRPr lang="en-IN" sz="4000" b="1" dirty="0">
              <a:solidFill>
                <a:srgbClr val="82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78294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3486148" y="219070"/>
            <a:ext cx="5695174"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POWER BI DASHBOARD</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547687" y="914399"/>
            <a:ext cx="11387138" cy="5572126"/>
          </a:xfrm>
        </p:spPr>
        <p:txBody>
          <a:bodyPr>
            <a:normAutofit/>
          </a:bodyPr>
          <a:lstStyle/>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None/>
            </a:pPr>
            <a:br>
              <a:rPr lang="en-US" dirty="0"/>
            </a:br>
            <a:r>
              <a:rPr lang="en-US" dirty="0"/>
              <a:t>​</a:t>
            </a:r>
            <a:br>
              <a:rPr lang="en-US" dirty="0"/>
            </a:br>
            <a:endParaRPr lang="en-US" sz="1400" b="1" dirty="0">
              <a:latin typeface="Arial" panose="020B0604020202020204" pitchFamily="34" charset="0"/>
              <a:cs typeface="Arial" panose="020B0604020202020204" pitchFamily="34" charset="0"/>
            </a:endParaRPr>
          </a:p>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E7A61DDD-E404-CEDC-2AAD-7095EC9A16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82620"/>
            <a:ext cx="12188951" cy="6175380"/>
          </a:xfrm>
          <a:prstGeom prst="rect">
            <a:avLst/>
          </a:prstGeom>
        </p:spPr>
      </p:pic>
    </p:spTree>
    <p:extLst>
      <p:ext uri="{BB962C8B-B14F-4D97-AF65-F5344CB8AC3E}">
        <p14:creationId xmlns:p14="http://schemas.microsoft.com/office/powerpoint/2010/main" val="33397445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3486148" y="219070"/>
            <a:ext cx="5657852"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POWER BI DASHBOARD</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547687" y="914399"/>
            <a:ext cx="11387138" cy="5572126"/>
          </a:xfrm>
        </p:spPr>
        <p:txBody>
          <a:bodyPr>
            <a:normAutofit/>
          </a:bodyPr>
          <a:lstStyle/>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None/>
            </a:pPr>
            <a:br>
              <a:rPr lang="en-US" dirty="0"/>
            </a:br>
            <a:r>
              <a:rPr lang="en-US" dirty="0"/>
              <a:t>​</a:t>
            </a:r>
            <a:br>
              <a:rPr lang="en-US" dirty="0"/>
            </a:br>
            <a:endParaRPr lang="en-US" sz="1400" b="1" dirty="0">
              <a:latin typeface="Arial" panose="020B0604020202020204" pitchFamily="34" charset="0"/>
              <a:cs typeface="Arial" panose="020B0604020202020204" pitchFamily="34" charset="0"/>
            </a:endParaRPr>
          </a:p>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067DC5D-A6F7-496B-5BDE-D3E56D9DD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682620"/>
            <a:ext cx="12192001" cy="6175370"/>
          </a:xfrm>
          <a:prstGeom prst="rect">
            <a:avLst/>
          </a:prstGeom>
        </p:spPr>
      </p:pic>
    </p:spTree>
    <p:extLst>
      <p:ext uri="{BB962C8B-B14F-4D97-AF65-F5344CB8AC3E}">
        <p14:creationId xmlns:p14="http://schemas.microsoft.com/office/powerpoint/2010/main" val="4201201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4307437" y="144424"/>
            <a:ext cx="3577125"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SUGGESTIONS</a:t>
            </a:r>
          </a:p>
        </p:txBody>
      </p:sp>
      <p:sp>
        <p:nvSpPr>
          <p:cNvPr id="8" name="Content Placeholder 2">
            <a:extLst>
              <a:ext uri="{FF2B5EF4-FFF2-40B4-BE49-F238E27FC236}">
                <a16:creationId xmlns:a16="http://schemas.microsoft.com/office/drawing/2014/main" id="{C3CE40E3-3DEA-1FA8-3D6D-B5E17DAAF786}"/>
              </a:ext>
            </a:extLst>
          </p:cNvPr>
          <p:cNvSpPr>
            <a:spLocks noGrp="1"/>
          </p:cNvSpPr>
          <p:nvPr>
            <p:ph idx="1"/>
          </p:nvPr>
        </p:nvSpPr>
        <p:spPr>
          <a:xfrm>
            <a:off x="195942" y="682619"/>
            <a:ext cx="11812555" cy="5956312"/>
          </a:xfrm>
        </p:spPr>
        <p:txBody>
          <a:bodyPr>
            <a:normAutofit/>
          </a:bodyPr>
          <a:lstStyle/>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90% of observations belong to India.</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USA (4) has higher ratings than India (3.5) and many Indian restaurants have 0 ratings. Either Zomato should nudge customers to rate, or these are newly onboarded restaurants.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US customers provide ratings more frequently and consistently than Indians.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Popular Indian cuisine is North Indian owing to 4 major North Indian cities and for the USA it’s all-American food.</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India and US have moderate food prices as compared to the rest of the countries.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Better affordability has led to restaurants offering in price range 1 but this could affect Zomato’s unit economics. The average price range 1 is Rs 284, except this, all the rest price ranges provide positive returns based on previous analysis on unit economics.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Provide reservations and online delivery to receive valuable customer feedback and rating.</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Positive relation exists between ratings and the average cost for two, this could be because of the assumed notion that premium restaurants have good ambiance or better service, whereas regular restaurants cannot provide such an experience which could lead to lower ratings.</a:t>
            </a:r>
          </a:p>
        </p:txBody>
      </p:sp>
    </p:spTree>
    <p:extLst>
      <p:ext uri="{BB962C8B-B14F-4D97-AF65-F5344CB8AC3E}">
        <p14:creationId xmlns:p14="http://schemas.microsoft.com/office/powerpoint/2010/main" val="371321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arn(inVertic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arn(inVertic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barn(inVertical)">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barn(inVertical)">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barn(inVertical)">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4307437" y="144424"/>
            <a:ext cx="3577125"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SUGGESTIONS</a:t>
            </a:r>
          </a:p>
        </p:txBody>
      </p:sp>
      <p:sp>
        <p:nvSpPr>
          <p:cNvPr id="8" name="Content Placeholder 2">
            <a:extLst>
              <a:ext uri="{FF2B5EF4-FFF2-40B4-BE49-F238E27FC236}">
                <a16:creationId xmlns:a16="http://schemas.microsoft.com/office/drawing/2014/main" id="{C3CE40E3-3DEA-1FA8-3D6D-B5E17DAAF786}"/>
              </a:ext>
            </a:extLst>
          </p:cNvPr>
          <p:cNvSpPr>
            <a:spLocks noGrp="1"/>
          </p:cNvSpPr>
          <p:nvPr>
            <p:ph idx="1"/>
          </p:nvPr>
        </p:nvSpPr>
        <p:spPr>
          <a:xfrm>
            <a:off x="195942" y="905069"/>
            <a:ext cx="11812555" cy="5733862"/>
          </a:xfrm>
        </p:spPr>
        <p:txBody>
          <a:bodyPr>
            <a:normAutofit/>
          </a:bodyPr>
          <a:lstStyle/>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Zomato’s business team can target Locations that have least number of restaurants with book table and online order facility .</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Zomato’s marketing team can persuade our new target restaurant owners to use our services for online order facility and Book table facility by letting them know the benefits of it like customer having easier &amp; effective access to their restaurant from home and by giving them an evidence-based assurance of improving their restaurant ratings after using Zomato's services.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We can recommend our new business client to set up his restaurant in places that doesn’t have many restaurants. They can also provide some space within their restaurant where social activities can take place.</a:t>
            </a:r>
          </a:p>
        </p:txBody>
      </p:sp>
    </p:spTree>
    <p:extLst>
      <p:ext uri="{BB962C8B-B14F-4D97-AF65-F5344CB8AC3E}">
        <p14:creationId xmlns:p14="http://schemas.microsoft.com/office/powerpoint/2010/main" val="26532157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373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EF16B8-1FFC-3DBA-D638-ABC5C47F0449}"/>
              </a:ext>
            </a:extLst>
          </p:cNvPr>
          <p:cNvSpPr txBox="1"/>
          <p:nvPr/>
        </p:nvSpPr>
        <p:spPr>
          <a:xfrm>
            <a:off x="587825" y="1276567"/>
            <a:ext cx="7977675" cy="2554545"/>
          </a:xfrm>
          <a:prstGeom prst="rect">
            <a:avLst/>
          </a:prstGeom>
          <a:noFill/>
        </p:spPr>
        <p:txBody>
          <a:bodyPr wrap="square" rtlCol="0">
            <a:spAutoFit/>
          </a:bodyPr>
          <a:lstStyle/>
          <a:p>
            <a:r>
              <a:rPr lang="en-IN" sz="8000" b="1" dirty="0">
                <a:solidFill>
                  <a:schemeClr val="bg1"/>
                </a:solidFill>
                <a:latin typeface="Arial" panose="020B0604020202020204" pitchFamily="34" charset="0"/>
                <a:cs typeface="Arial" panose="020B0604020202020204" pitchFamily="34" charset="0"/>
              </a:rPr>
              <a:t>Acche Din </a:t>
            </a:r>
          </a:p>
          <a:p>
            <a:r>
              <a:rPr lang="en-IN" sz="8000" b="1" dirty="0">
                <a:solidFill>
                  <a:schemeClr val="bg1"/>
                </a:solidFill>
                <a:latin typeface="Arial" panose="020B0604020202020204" pitchFamily="34" charset="0"/>
                <a:cs typeface="Arial" panose="020B0604020202020204" pitchFamily="34" charset="0"/>
              </a:rPr>
              <a:t>are finally here!</a:t>
            </a:r>
          </a:p>
        </p:txBody>
      </p:sp>
      <p:sp>
        <p:nvSpPr>
          <p:cNvPr id="7" name="TextBox 6">
            <a:extLst>
              <a:ext uri="{FF2B5EF4-FFF2-40B4-BE49-F238E27FC236}">
                <a16:creationId xmlns:a16="http://schemas.microsoft.com/office/drawing/2014/main" id="{BFA52F87-6161-BAB8-6598-82CF1BE16A21}"/>
              </a:ext>
            </a:extLst>
          </p:cNvPr>
          <p:cNvSpPr txBox="1"/>
          <p:nvPr/>
        </p:nvSpPr>
        <p:spPr>
          <a:xfrm>
            <a:off x="587825" y="4759836"/>
            <a:ext cx="5607701" cy="1862048"/>
          </a:xfrm>
          <a:prstGeom prst="rect">
            <a:avLst/>
          </a:prstGeom>
          <a:noFill/>
        </p:spPr>
        <p:txBody>
          <a:bodyPr wrap="square" rtlCol="0">
            <a:spAutoFit/>
          </a:bodyPr>
          <a:lstStyle/>
          <a:p>
            <a:r>
              <a:rPr lang="en-IN" sz="2500" b="1" dirty="0">
                <a:solidFill>
                  <a:schemeClr val="bg1"/>
                </a:solidFill>
                <a:latin typeface="Arial" panose="020B0604020202020204" pitchFamily="34" charset="0"/>
                <a:cs typeface="Arial" panose="020B0604020202020204" pitchFamily="34" charset="0"/>
              </a:rPr>
              <a:t>Order online on </a:t>
            </a:r>
          </a:p>
          <a:p>
            <a:r>
              <a:rPr lang="en-IN" sz="9000" b="1" dirty="0">
                <a:solidFill>
                  <a:schemeClr val="bg1"/>
                </a:solidFill>
                <a:latin typeface="Arial" panose="020B0604020202020204" pitchFamily="34" charset="0"/>
                <a:cs typeface="Arial" panose="020B0604020202020204" pitchFamily="34" charset="0"/>
              </a:rPr>
              <a:t>Zomato</a:t>
            </a:r>
            <a:r>
              <a:rPr lang="en-IN" sz="5000" b="1" dirty="0">
                <a:solidFill>
                  <a:schemeClr val="bg1"/>
                </a:solidFill>
                <a:latin typeface="Arial" panose="020B0604020202020204" pitchFamily="34" charset="0"/>
                <a:cs typeface="Arial" panose="020B0604020202020204" pitchFamily="34" charset="0"/>
              </a:rPr>
              <a:t> </a:t>
            </a:r>
          </a:p>
        </p:txBody>
      </p:sp>
      <p:sp>
        <p:nvSpPr>
          <p:cNvPr id="8" name="TextBox 7">
            <a:extLst>
              <a:ext uri="{FF2B5EF4-FFF2-40B4-BE49-F238E27FC236}">
                <a16:creationId xmlns:a16="http://schemas.microsoft.com/office/drawing/2014/main" id="{0073940B-5C49-C866-A038-CB00BBC3F23B}"/>
              </a:ext>
            </a:extLst>
          </p:cNvPr>
          <p:cNvSpPr txBox="1"/>
          <p:nvPr/>
        </p:nvSpPr>
        <p:spPr>
          <a:xfrm>
            <a:off x="6781106" y="5725639"/>
            <a:ext cx="4648894" cy="861774"/>
          </a:xfrm>
          <a:prstGeom prst="rect">
            <a:avLst/>
          </a:prstGeom>
          <a:noFill/>
        </p:spPr>
        <p:txBody>
          <a:bodyPr wrap="square" rtlCol="0">
            <a:spAutoFit/>
          </a:bodyPr>
          <a:lstStyle/>
          <a:p>
            <a:r>
              <a:rPr lang="en-IN" sz="2500" b="1" dirty="0">
                <a:solidFill>
                  <a:schemeClr val="bg1"/>
                </a:solidFill>
                <a:latin typeface="Arial" panose="020B0604020202020204" pitchFamily="34" charset="0"/>
                <a:cs typeface="Arial" panose="020B0604020202020204" pitchFamily="34" charset="0"/>
              </a:rPr>
              <a:t>Get unbelievable deals from </a:t>
            </a:r>
          </a:p>
          <a:p>
            <a:r>
              <a:rPr lang="en-IN" sz="2500" b="1" dirty="0">
                <a:solidFill>
                  <a:schemeClr val="bg1"/>
                </a:solidFill>
                <a:latin typeface="Arial" panose="020B0604020202020204" pitchFamily="34" charset="0"/>
                <a:cs typeface="Arial" panose="020B0604020202020204" pitchFamily="34" charset="0"/>
              </a:rPr>
              <a:t>your favourite restaurants</a:t>
            </a:r>
          </a:p>
        </p:txBody>
      </p:sp>
      <p:pic>
        <p:nvPicPr>
          <p:cNvPr id="5" name="Content Placeholder 4">
            <a:extLst>
              <a:ext uri="{FF2B5EF4-FFF2-40B4-BE49-F238E27FC236}">
                <a16:creationId xmlns:a16="http://schemas.microsoft.com/office/drawing/2014/main" id="{201D6793-E440-3777-7EDB-B50342DFE9CC}"/>
              </a:ext>
            </a:extLst>
          </p:cNvPr>
          <p:cNvPicPr>
            <a:picLocks noGrp="1" noChangeAspect="1"/>
          </p:cNvPicPr>
          <p:nvPr>
            <p:ph idx="1"/>
          </p:nvPr>
        </p:nvPicPr>
        <p:blipFill>
          <a:blip r:embed="rId2">
            <a:alphaModFix amt="8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90496" y="2164702"/>
            <a:ext cx="2701504" cy="2034074"/>
          </a:xfrm>
          <a:prstGeom prst="rect">
            <a:avLst/>
          </a:prstGeom>
        </p:spPr>
      </p:pic>
      <p:sp>
        <p:nvSpPr>
          <p:cNvPr id="17" name="Title 1">
            <a:extLst>
              <a:ext uri="{FF2B5EF4-FFF2-40B4-BE49-F238E27FC236}">
                <a16:creationId xmlns:a16="http://schemas.microsoft.com/office/drawing/2014/main" id="{7B5E4755-CB58-8F0A-8CB6-892355F47A0E}"/>
              </a:ext>
            </a:extLst>
          </p:cNvPr>
          <p:cNvSpPr>
            <a:spLocks noGrp="1"/>
          </p:cNvSpPr>
          <p:nvPr>
            <p:ph type="title"/>
          </p:nvPr>
        </p:nvSpPr>
        <p:spPr>
          <a:xfrm>
            <a:off x="3138097" y="116880"/>
            <a:ext cx="6114857" cy="463550"/>
          </a:xfrm>
        </p:spPr>
        <p:txBody>
          <a:bodyPr>
            <a:normAutofit fontScale="90000"/>
          </a:bodyPr>
          <a:lstStyle/>
          <a:p>
            <a:r>
              <a:rPr lang="en-IN" sz="4000" b="1" u="sng" dirty="0">
                <a:solidFill>
                  <a:schemeClr val="bg1"/>
                </a:solidFill>
                <a:latin typeface="Arial" panose="020B0604020202020204" pitchFamily="34" charset="0"/>
                <a:cs typeface="Arial" panose="020B0604020202020204" pitchFamily="34" charset="0"/>
              </a:rPr>
              <a:t>NEVER HAVE A BAD MEAL</a:t>
            </a:r>
          </a:p>
        </p:txBody>
      </p:sp>
    </p:spTree>
    <p:extLst>
      <p:ext uri="{BB962C8B-B14F-4D97-AF65-F5344CB8AC3E}">
        <p14:creationId xmlns:p14="http://schemas.microsoft.com/office/powerpoint/2010/main" val="37699788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logo on a wall&#10;&#10;Description automatically generated">
            <a:extLst>
              <a:ext uri="{FF2B5EF4-FFF2-40B4-BE49-F238E27FC236}">
                <a16:creationId xmlns:a16="http://schemas.microsoft.com/office/drawing/2014/main" id="{91F621D1-0DBD-F900-0641-CA1EC0089762}"/>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Speech Bubble: Rectangle with Corners Rounded 1">
            <a:extLst>
              <a:ext uri="{FF2B5EF4-FFF2-40B4-BE49-F238E27FC236}">
                <a16:creationId xmlns:a16="http://schemas.microsoft.com/office/drawing/2014/main" id="{D5F6CB71-D62E-2E95-D820-12C060E8F64C}"/>
              </a:ext>
            </a:extLst>
          </p:cNvPr>
          <p:cNvSpPr/>
          <p:nvPr/>
        </p:nvSpPr>
        <p:spPr>
          <a:xfrm>
            <a:off x="4347133" y="373673"/>
            <a:ext cx="3527903" cy="840529"/>
          </a:xfrm>
          <a:prstGeom prst="wedgeRoundRectCallout">
            <a:avLst/>
          </a:prstGeom>
          <a:noFill/>
          <a:ln w="381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sz="4400" b="1" dirty="0">
                <a:latin typeface="Arial" panose="020B0604020202020204" pitchFamily="34" charset="0"/>
                <a:cs typeface="Arial" panose="020B0604020202020204" pitchFamily="34" charset="0"/>
              </a:rPr>
              <a:t>INDEX</a:t>
            </a:r>
            <a:endParaRPr lang="en-IN" sz="4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AB37136-15BF-7CAF-08B2-74588486941F}"/>
              </a:ext>
            </a:extLst>
          </p:cNvPr>
          <p:cNvSpPr txBox="1"/>
          <p:nvPr/>
        </p:nvSpPr>
        <p:spPr>
          <a:xfrm>
            <a:off x="4694706" y="2046061"/>
            <a:ext cx="3860335" cy="29495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22"/>
              </a:lnSpc>
            </a:pPr>
            <a:r>
              <a:rPr lang="en-US" sz="2000" b="1" spc="165" dirty="0">
                <a:solidFill>
                  <a:srgbClr val="231F20"/>
                </a:solidFill>
                <a:latin typeface="DM Sans"/>
              </a:rPr>
              <a:t>MEET THE TEAM</a:t>
            </a:r>
          </a:p>
        </p:txBody>
      </p:sp>
      <p:sp>
        <p:nvSpPr>
          <p:cNvPr id="5" name="TextBox 3">
            <a:extLst>
              <a:ext uri="{FF2B5EF4-FFF2-40B4-BE49-F238E27FC236}">
                <a16:creationId xmlns:a16="http://schemas.microsoft.com/office/drawing/2014/main" id="{85F3D602-D662-272D-8DBF-D23E9FCB9568}"/>
              </a:ext>
            </a:extLst>
          </p:cNvPr>
          <p:cNvSpPr txBox="1"/>
          <p:nvPr/>
        </p:nvSpPr>
        <p:spPr>
          <a:xfrm>
            <a:off x="4694706" y="2604861"/>
            <a:ext cx="4051086" cy="29495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22"/>
              </a:lnSpc>
            </a:pPr>
            <a:r>
              <a:rPr lang="en-US" sz="2000" b="1" spc="165" dirty="0">
                <a:solidFill>
                  <a:srgbClr val="231F20"/>
                </a:solidFill>
                <a:latin typeface="DM Sans"/>
              </a:rPr>
              <a:t>BUSINESS OVERVIEW</a:t>
            </a:r>
          </a:p>
        </p:txBody>
      </p:sp>
      <p:sp>
        <p:nvSpPr>
          <p:cNvPr id="9" name="TextBox 5">
            <a:extLst>
              <a:ext uri="{FF2B5EF4-FFF2-40B4-BE49-F238E27FC236}">
                <a16:creationId xmlns:a16="http://schemas.microsoft.com/office/drawing/2014/main" id="{BD2DFFE5-9C9F-6F06-B077-24130BA94AB1}"/>
              </a:ext>
            </a:extLst>
          </p:cNvPr>
          <p:cNvSpPr txBox="1"/>
          <p:nvPr/>
        </p:nvSpPr>
        <p:spPr>
          <a:xfrm>
            <a:off x="4694706" y="3671661"/>
            <a:ext cx="4051086" cy="29495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22"/>
              </a:lnSpc>
              <a:spcBef>
                <a:spcPct val="0"/>
              </a:spcBef>
            </a:pPr>
            <a:r>
              <a:rPr lang="en-US" sz="2000" b="1" spc="165" dirty="0">
                <a:solidFill>
                  <a:srgbClr val="231F20"/>
                </a:solidFill>
                <a:latin typeface="DM Sans"/>
              </a:rPr>
              <a:t>DATA TRANSFORMATION</a:t>
            </a:r>
          </a:p>
        </p:txBody>
      </p:sp>
      <p:sp>
        <p:nvSpPr>
          <p:cNvPr id="12" name="TextBox 6">
            <a:extLst>
              <a:ext uri="{FF2B5EF4-FFF2-40B4-BE49-F238E27FC236}">
                <a16:creationId xmlns:a16="http://schemas.microsoft.com/office/drawing/2014/main" id="{E07B6D15-01C5-BD4F-E0DC-1D923D57F93B}"/>
              </a:ext>
            </a:extLst>
          </p:cNvPr>
          <p:cNvSpPr txBox="1"/>
          <p:nvPr/>
        </p:nvSpPr>
        <p:spPr>
          <a:xfrm>
            <a:off x="4694706" y="4815029"/>
            <a:ext cx="4051086" cy="29495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22"/>
              </a:lnSpc>
              <a:spcBef>
                <a:spcPct val="0"/>
              </a:spcBef>
            </a:pPr>
            <a:r>
              <a:rPr lang="en-US" sz="2000" b="1" spc="165" dirty="0">
                <a:solidFill>
                  <a:srgbClr val="231F20"/>
                </a:solidFill>
                <a:latin typeface="DM Sans"/>
              </a:rPr>
              <a:t>POWER BI DASHBOARD</a:t>
            </a:r>
          </a:p>
        </p:txBody>
      </p:sp>
      <p:sp>
        <p:nvSpPr>
          <p:cNvPr id="13" name="TextBox 7">
            <a:extLst>
              <a:ext uri="{FF2B5EF4-FFF2-40B4-BE49-F238E27FC236}">
                <a16:creationId xmlns:a16="http://schemas.microsoft.com/office/drawing/2014/main" id="{81721C36-F6C1-689A-9433-7FAD361147E1}"/>
              </a:ext>
            </a:extLst>
          </p:cNvPr>
          <p:cNvSpPr txBox="1"/>
          <p:nvPr/>
        </p:nvSpPr>
        <p:spPr>
          <a:xfrm>
            <a:off x="4694706" y="5348061"/>
            <a:ext cx="3860335" cy="29495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22"/>
              </a:lnSpc>
              <a:spcBef>
                <a:spcPct val="0"/>
              </a:spcBef>
            </a:pPr>
            <a:r>
              <a:rPr lang="en-US" sz="2000" b="1" spc="165" dirty="0">
                <a:solidFill>
                  <a:srgbClr val="231F20"/>
                </a:solidFill>
                <a:latin typeface="DM Sans"/>
              </a:rPr>
              <a:t>SUGGESTIONS</a:t>
            </a:r>
          </a:p>
        </p:txBody>
      </p:sp>
      <p:grpSp>
        <p:nvGrpSpPr>
          <p:cNvPr id="15" name="Group 14">
            <a:extLst>
              <a:ext uri="{FF2B5EF4-FFF2-40B4-BE49-F238E27FC236}">
                <a16:creationId xmlns:a16="http://schemas.microsoft.com/office/drawing/2014/main" id="{4A669715-F3DF-6B18-3C5D-BE08ADEB3E17}"/>
              </a:ext>
            </a:extLst>
          </p:cNvPr>
          <p:cNvGrpSpPr/>
          <p:nvPr/>
        </p:nvGrpSpPr>
        <p:grpSpPr>
          <a:xfrm>
            <a:off x="3567900" y="1902604"/>
            <a:ext cx="933657" cy="4442211"/>
            <a:chOff x="0" y="-96441"/>
            <a:chExt cx="1867314" cy="8754012"/>
          </a:xfrm>
        </p:grpSpPr>
        <p:grpSp>
          <p:nvGrpSpPr>
            <p:cNvPr id="17" name="Group 16">
              <a:extLst>
                <a:ext uri="{FF2B5EF4-FFF2-40B4-BE49-F238E27FC236}">
                  <a16:creationId xmlns:a16="http://schemas.microsoft.com/office/drawing/2014/main" id="{B96A1928-9991-B7DC-AD3D-77FF3E84BB83}"/>
                </a:ext>
              </a:extLst>
            </p:cNvPr>
            <p:cNvGrpSpPr/>
            <p:nvPr/>
          </p:nvGrpSpPr>
          <p:grpSpPr>
            <a:xfrm>
              <a:off x="0" y="-96441"/>
              <a:ext cx="1867314" cy="8754012"/>
              <a:chOff x="0" y="-19050"/>
              <a:chExt cx="368852" cy="1729188"/>
            </a:xfrm>
          </p:grpSpPr>
          <p:sp>
            <p:nvSpPr>
              <p:cNvPr id="25" name="Freeform 12">
                <a:extLst>
                  <a:ext uri="{FF2B5EF4-FFF2-40B4-BE49-F238E27FC236}">
                    <a16:creationId xmlns:a16="http://schemas.microsoft.com/office/drawing/2014/main" id="{2027316B-AE7A-A873-AC72-713864B783AB}"/>
                  </a:ext>
                </a:extLst>
              </p:cNvPr>
              <p:cNvSpPr/>
              <p:nvPr/>
            </p:nvSpPr>
            <p:spPr>
              <a:xfrm>
                <a:off x="0" y="0"/>
                <a:ext cx="368852" cy="151400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200" dirty="0"/>
              </a:p>
            </p:txBody>
          </p:sp>
          <p:sp>
            <p:nvSpPr>
              <p:cNvPr id="26" name="TextBox 13">
                <a:extLst>
                  <a:ext uri="{FF2B5EF4-FFF2-40B4-BE49-F238E27FC236}">
                    <a16:creationId xmlns:a16="http://schemas.microsoft.com/office/drawing/2014/main" id="{8E814042-C0E2-850C-A3CE-0F661FFF645A}"/>
                  </a:ext>
                </a:extLst>
              </p:cNvPr>
              <p:cNvSpPr txBox="1"/>
              <p:nvPr/>
            </p:nvSpPr>
            <p:spPr>
              <a:xfrm>
                <a:off x="0" y="-19050"/>
                <a:ext cx="368852" cy="1729188"/>
              </a:xfrm>
              <a:prstGeom prst="rect">
                <a:avLst/>
              </a:prstGeom>
            </p:spPr>
            <p:txBody>
              <a:bodyPr lIns="33867" tIns="33867" rIns="33867" bIns="3386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06"/>
                  </a:lnSpc>
                </a:pPr>
                <a:endParaRPr sz="1200"/>
              </a:p>
            </p:txBody>
          </p:sp>
        </p:grpSp>
        <p:sp>
          <p:nvSpPr>
            <p:cNvPr id="18" name="TextBox 14">
              <a:extLst>
                <a:ext uri="{FF2B5EF4-FFF2-40B4-BE49-F238E27FC236}">
                  <a16:creationId xmlns:a16="http://schemas.microsoft.com/office/drawing/2014/main" id="{18784E41-2022-5C3A-7157-AC984B58C294}"/>
                </a:ext>
              </a:extLst>
            </p:cNvPr>
            <p:cNvSpPr txBox="1"/>
            <p:nvPr/>
          </p:nvSpPr>
          <p:spPr>
            <a:xfrm>
              <a:off x="282710" y="88872"/>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01</a:t>
              </a:r>
            </a:p>
          </p:txBody>
        </p:sp>
        <p:sp>
          <p:nvSpPr>
            <p:cNvPr id="19" name="TextBox 15">
              <a:extLst>
                <a:ext uri="{FF2B5EF4-FFF2-40B4-BE49-F238E27FC236}">
                  <a16:creationId xmlns:a16="http://schemas.microsoft.com/office/drawing/2014/main" id="{24629E5D-0DBE-5BD9-9363-82AF66FE1091}"/>
                </a:ext>
              </a:extLst>
            </p:cNvPr>
            <p:cNvSpPr txBox="1"/>
            <p:nvPr/>
          </p:nvSpPr>
          <p:spPr>
            <a:xfrm>
              <a:off x="282710" y="1104872"/>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02</a:t>
              </a:r>
            </a:p>
          </p:txBody>
        </p:sp>
        <p:sp>
          <p:nvSpPr>
            <p:cNvPr id="20" name="TextBox 16">
              <a:extLst>
                <a:ext uri="{FF2B5EF4-FFF2-40B4-BE49-F238E27FC236}">
                  <a16:creationId xmlns:a16="http://schemas.microsoft.com/office/drawing/2014/main" id="{294264CA-AF87-F3F5-D26E-030BADCAAE4B}"/>
                </a:ext>
              </a:extLst>
            </p:cNvPr>
            <p:cNvSpPr txBox="1"/>
            <p:nvPr/>
          </p:nvSpPr>
          <p:spPr>
            <a:xfrm>
              <a:off x="282710" y="2222472"/>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03</a:t>
              </a:r>
            </a:p>
          </p:txBody>
        </p:sp>
        <p:sp>
          <p:nvSpPr>
            <p:cNvPr id="21" name="TextBox 17">
              <a:extLst>
                <a:ext uri="{FF2B5EF4-FFF2-40B4-BE49-F238E27FC236}">
                  <a16:creationId xmlns:a16="http://schemas.microsoft.com/office/drawing/2014/main" id="{AB411757-DC05-19FE-E852-ADDCA9C00769}"/>
                </a:ext>
              </a:extLst>
            </p:cNvPr>
            <p:cNvSpPr txBox="1"/>
            <p:nvPr/>
          </p:nvSpPr>
          <p:spPr>
            <a:xfrm>
              <a:off x="282710" y="3279748"/>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04</a:t>
              </a:r>
            </a:p>
          </p:txBody>
        </p:sp>
        <p:sp>
          <p:nvSpPr>
            <p:cNvPr id="22" name="TextBox 18">
              <a:extLst>
                <a:ext uri="{FF2B5EF4-FFF2-40B4-BE49-F238E27FC236}">
                  <a16:creationId xmlns:a16="http://schemas.microsoft.com/office/drawing/2014/main" id="{C5C28D93-7F49-3892-22D8-BD4461383B0F}"/>
                </a:ext>
              </a:extLst>
            </p:cNvPr>
            <p:cNvSpPr txBox="1"/>
            <p:nvPr/>
          </p:nvSpPr>
          <p:spPr>
            <a:xfrm>
              <a:off x="308844" y="4457675"/>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05</a:t>
              </a:r>
            </a:p>
          </p:txBody>
        </p:sp>
        <p:sp>
          <p:nvSpPr>
            <p:cNvPr id="23" name="TextBox 19">
              <a:extLst>
                <a:ext uri="{FF2B5EF4-FFF2-40B4-BE49-F238E27FC236}">
                  <a16:creationId xmlns:a16="http://schemas.microsoft.com/office/drawing/2014/main" id="{F51A7394-8D7A-15AB-BE0D-BA6F3B9770C3}"/>
                </a:ext>
              </a:extLst>
            </p:cNvPr>
            <p:cNvSpPr txBox="1"/>
            <p:nvPr/>
          </p:nvSpPr>
          <p:spPr>
            <a:xfrm>
              <a:off x="308844" y="5514949"/>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06</a:t>
              </a:r>
            </a:p>
          </p:txBody>
        </p:sp>
        <p:sp>
          <p:nvSpPr>
            <p:cNvPr id="24" name="TextBox 20">
              <a:extLst>
                <a:ext uri="{FF2B5EF4-FFF2-40B4-BE49-F238E27FC236}">
                  <a16:creationId xmlns:a16="http://schemas.microsoft.com/office/drawing/2014/main" id="{57A7BD19-7EFB-9DD8-5AB8-4DB4577E1035}"/>
                </a:ext>
              </a:extLst>
            </p:cNvPr>
            <p:cNvSpPr txBox="1"/>
            <p:nvPr/>
          </p:nvSpPr>
          <p:spPr>
            <a:xfrm>
              <a:off x="308844" y="6632549"/>
              <a:ext cx="1249624" cy="872034"/>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418"/>
                </a:lnSpc>
              </a:pPr>
              <a:r>
                <a:rPr lang="en-US" sz="2847" dirty="0">
                  <a:solidFill>
                    <a:srgbClr val="363636"/>
                  </a:solidFill>
                </a:rPr>
                <a:t>07</a:t>
              </a:r>
            </a:p>
          </p:txBody>
        </p:sp>
      </p:grpSp>
      <p:sp>
        <p:nvSpPr>
          <p:cNvPr id="16" name="TextBox 23">
            <a:extLst>
              <a:ext uri="{FF2B5EF4-FFF2-40B4-BE49-F238E27FC236}">
                <a16:creationId xmlns:a16="http://schemas.microsoft.com/office/drawing/2014/main" id="{98628B64-FAB3-5FC3-CCE2-6E1A59EB5242}"/>
              </a:ext>
            </a:extLst>
          </p:cNvPr>
          <p:cNvSpPr txBox="1"/>
          <p:nvPr/>
        </p:nvSpPr>
        <p:spPr>
          <a:xfrm>
            <a:off x="4655979" y="4210610"/>
            <a:ext cx="2235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DM Sans" pitchFamily="2" charset="0"/>
              </a:rPr>
              <a:t>DATA MODEL</a:t>
            </a:r>
            <a:endParaRPr lang="en-IN" sz="2000" b="1" dirty="0">
              <a:latin typeface="DM Sans" pitchFamily="2" charset="0"/>
            </a:endParaRPr>
          </a:p>
        </p:txBody>
      </p:sp>
      <p:sp>
        <p:nvSpPr>
          <p:cNvPr id="27" name="TextBox 3">
            <a:extLst>
              <a:ext uri="{FF2B5EF4-FFF2-40B4-BE49-F238E27FC236}">
                <a16:creationId xmlns:a16="http://schemas.microsoft.com/office/drawing/2014/main" id="{48106C7A-3A76-7FF0-03FF-674F27E26115}"/>
              </a:ext>
            </a:extLst>
          </p:cNvPr>
          <p:cNvSpPr txBox="1"/>
          <p:nvPr/>
        </p:nvSpPr>
        <p:spPr>
          <a:xfrm>
            <a:off x="4694706" y="3134624"/>
            <a:ext cx="4051086" cy="29495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322"/>
              </a:lnSpc>
            </a:pPr>
            <a:r>
              <a:rPr lang="en-US" sz="2000" b="1" spc="165" dirty="0">
                <a:solidFill>
                  <a:srgbClr val="231F20"/>
                </a:solidFill>
                <a:latin typeface="DM Sans"/>
              </a:rPr>
              <a:t>BUSINESS PROBLEM</a:t>
            </a:r>
          </a:p>
        </p:txBody>
      </p:sp>
    </p:spTree>
    <p:extLst>
      <p:ext uri="{BB962C8B-B14F-4D97-AF65-F5344CB8AC3E}">
        <p14:creationId xmlns:p14="http://schemas.microsoft.com/office/powerpoint/2010/main" val="42336810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on a wall&#10;&#10;Description automatically generated">
            <a:extLst>
              <a:ext uri="{FF2B5EF4-FFF2-40B4-BE49-F238E27FC236}">
                <a16:creationId xmlns:a16="http://schemas.microsoft.com/office/drawing/2014/main" id="{C5FAD355-6496-1452-7BDB-E3F3CFF18D29}"/>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9" name="Arrow: Right 8">
            <a:extLst>
              <a:ext uri="{FF2B5EF4-FFF2-40B4-BE49-F238E27FC236}">
                <a16:creationId xmlns:a16="http://schemas.microsoft.com/office/drawing/2014/main" id="{44297297-3499-FB5C-2FA3-B1435EC97095}"/>
              </a:ext>
            </a:extLst>
          </p:cNvPr>
          <p:cNvSpPr/>
          <p:nvPr/>
        </p:nvSpPr>
        <p:spPr>
          <a:xfrm>
            <a:off x="219075" y="714375"/>
            <a:ext cx="1676400" cy="1447800"/>
          </a:xfrm>
          <a:prstGeom prst="rightArrow">
            <a:avLst/>
          </a:prstGeom>
          <a:solidFill>
            <a:srgbClr val="69057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09BB09F-6F70-E6ED-A52F-C16DE3A6A548}"/>
              </a:ext>
            </a:extLst>
          </p:cNvPr>
          <p:cNvSpPr/>
          <p:nvPr/>
        </p:nvSpPr>
        <p:spPr>
          <a:xfrm>
            <a:off x="171450" y="2324100"/>
            <a:ext cx="1676400" cy="1447800"/>
          </a:xfrm>
          <a:prstGeom prst="rightArrow">
            <a:avLst/>
          </a:prstGeom>
          <a:solidFill>
            <a:srgbClr val="5617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B6DDF7CF-1135-CC7F-2605-E59CAFCE882E}"/>
              </a:ext>
            </a:extLst>
          </p:cNvPr>
          <p:cNvSpPr/>
          <p:nvPr/>
        </p:nvSpPr>
        <p:spPr>
          <a:xfrm>
            <a:off x="171450" y="3867150"/>
            <a:ext cx="1676400" cy="1447800"/>
          </a:xfrm>
          <a:prstGeom prst="rightArrow">
            <a:avLst/>
          </a:prstGeom>
          <a:solidFill>
            <a:srgbClr val="B501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E95B980-BA08-B23F-4371-B55356B408FA}"/>
              </a:ext>
            </a:extLst>
          </p:cNvPr>
          <p:cNvSpPr/>
          <p:nvPr/>
        </p:nvSpPr>
        <p:spPr>
          <a:xfrm>
            <a:off x="5915024" y="1047750"/>
            <a:ext cx="1676400" cy="1447800"/>
          </a:xfrm>
          <a:prstGeom prst="rightArrow">
            <a:avLst/>
          </a:prstGeom>
          <a:solidFill>
            <a:srgbClr val="FF02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2299410-F956-C8EE-B7D7-67C93E0D776E}"/>
              </a:ext>
            </a:extLst>
          </p:cNvPr>
          <p:cNvSpPr/>
          <p:nvPr/>
        </p:nvSpPr>
        <p:spPr>
          <a:xfrm>
            <a:off x="5915024" y="2895600"/>
            <a:ext cx="1676400" cy="1447800"/>
          </a:xfrm>
          <a:prstGeom prst="rightArrow">
            <a:avLst/>
          </a:prstGeom>
          <a:solidFill>
            <a:srgbClr val="FE350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4428D06-4E0B-8266-7CB0-7809CEFF0FA9}"/>
              </a:ext>
            </a:extLst>
          </p:cNvPr>
          <p:cNvSpPr/>
          <p:nvPr/>
        </p:nvSpPr>
        <p:spPr>
          <a:xfrm>
            <a:off x="5915024" y="4829175"/>
            <a:ext cx="1676400" cy="1447800"/>
          </a:xfrm>
          <a:prstGeom prst="rightArrow">
            <a:avLst/>
          </a:prstGeom>
          <a:solidFill>
            <a:srgbClr val="FB80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B5E2B36-8390-CF20-9B26-F959A0264B9C}"/>
              </a:ext>
            </a:extLst>
          </p:cNvPr>
          <p:cNvSpPr/>
          <p:nvPr/>
        </p:nvSpPr>
        <p:spPr>
          <a:xfrm>
            <a:off x="171450" y="5419725"/>
            <a:ext cx="1676400" cy="1447800"/>
          </a:xfrm>
          <a:prstGeom prst="rightArrow">
            <a:avLst/>
          </a:prstGeom>
          <a:solidFill>
            <a:srgbClr val="FA04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Alternate Process 20">
            <a:extLst>
              <a:ext uri="{FF2B5EF4-FFF2-40B4-BE49-F238E27FC236}">
                <a16:creationId xmlns:a16="http://schemas.microsoft.com/office/drawing/2014/main" id="{1C89C4AD-16F7-F519-C4A4-1052EAE4DB1F}"/>
              </a:ext>
            </a:extLst>
          </p:cNvPr>
          <p:cNvSpPr/>
          <p:nvPr/>
        </p:nvSpPr>
        <p:spPr>
          <a:xfrm>
            <a:off x="1895475" y="1104900"/>
            <a:ext cx="2105025" cy="714375"/>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Alternate Process 21">
            <a:extLst>
              <a:ext uri="{FF2B5EF4-FFF2-40B4-BE49-F238E27FC236}">
                <a16:creationId xmlns:a16="http://schemas.microsoft.com/office/drawing/2014/main" id="{74E1E03A-8CB6-A821-AC1C-1537D42FF4A3}"/>
              </a:ext>
            </a:extLst>
          </p:cNvPr>
          <p:cNvSpPr/>
          <p:nvPr/>
        </p:nvSpPr>
        <p:spPr>
          <a:xfrm>
            <a:off x="1895475" y="2690812"/>
            <a:ext cx="2105025" cy="578882"/>
          </a:xfrm>
          <a:prstGeom prst="flowChartAlternateProcess">
            <a:avLst/>
          </a:prstGeom>
          <a:noFill/>
          <a:ln>
            <a:solidFill>
              <a:schemeClr val="accent1">
                <a:shade val="15000"/>
              </a:schemeClr>
            </a:solidFill>
          </a:ln>
        </p:spPr>
        <p:txBody>
          <a:bodyPr wrap="square" rtlCol="0">
            <a:spAutoFit/>
          </a:bodyPr>
          <a:lstStyle/>
          <a:p>
            <a:pPr algn="ctr"/>
            <a:r>
              <a:rPr lang="en-US" sz="2800" b="1" dirty="0">
                <a:solidFill>
                  <a:schemeClr val="tx1"/>
                </a:solidFill>
                <a:latin typeface="Algerian" panose="04020705040A02060702" pitchFamily="82" charset="0"/>
              </a:rPr>
              <a:t>Pavithra</a:t>
            </a:r>
          </a:p>
        </p:txBody>
      </p:sp>
      <p:sp>
        <p:nvSpPr>
          <p:cNvPr id="23" name="Flowchart: Alternate Process 22">
            <a:extLst>
              <a:ext uri="{FF2B5EF4-FFF2-40B4-BE49-F238E27FC236}">
                <a16:creationId xmlns:a16="http://schemas.microsoft.com/office/drawing/2014/main" id="{0F7E3C6F-E040-D64A-0513-1A6824ECD9C7}"/>
              </a:ext>
            </a:extLst>
          </p:cNvPr>
          <p:cNvSpPr/>
          <p:nvPr/>
        </p:nvSpPr>
        <p:spPr>
          <a:xfrm>
            <a:off x="1895474" y="4191119"/>
            <a:ext cx="2809875" cy="1055608"/>
          </a:xfrm>
          <a:prstGeom prst="flowChartAlternateProcess">
            <a:avLst/>
          </a:prstGeom>
          <a:noFill/>
          <a:ln>
            <a:solidFill>
              <a:schemeClr val="accent1">
                <a:shade val="15000"/>
              </a:schemeClr>
            </a:solidFill>
          </a:ln>
        </p:spPr>
        <p:txBody>
          <a:bodyPr wrap="square" rtlCol="0">
            <a:spAutoFit/>
          </a:bodyPr>
          <a:lstStyle/>
          <a:p>
            <a:pPr algn="ctr"/>
            <a:r>
              <a:rPr lang="en-US" sz="2800" b="1" dirty="0">
                <a:solidFill>
                  <a:schemeClr val="tx1"/>
                </a:solidFill>
                <a:latin typeface="Algerian" panose="04020705040A02060702" pitchFamily="82" charset="0"/>
              </a:rPr>
              <a:t>Mohammed Faijas</a:t>
            </a:r>
          </a:p>
        </p:txBody>
      </p:sp>
      <p:sp>
        <p:nvSpPr>
          <p:cNvPr id="24" name="Flowchart: Alternate Process 23">
            <a:extLst>
              <a:ext uri="{FF2B5EF4-FFF2-40B4-BE49-F238E27FC236}">
                <a16:creationId xmlns:a16="http://schemas.microsoft.com/office/drawing/2014/main" id="{9B3E51E4-2577-B077-491B-5ABA7B962A4A}"/>
              </a:ext>
            </a:extLst>
          </p:cNvPr>
          <p:cNvSpPr/>
          <p:nvPr/>
        </p:nvSpPr>
        <p:spPr>
          <a:xfrm>
            <a:off x="7629521" y="5025271"/>
            <a:ext cx="2105025" cy="1055608"/>
          </a:xfrm>
          <a:prstGeom prst="flowChartAlternateProcess">
            <a:avLst/>
          </a:prstGeom>
          <a:noFill/>
          <a:ln>
            <a:solidFill>
              <a:schemeClr val="accent1">
                <a:shade val="15000"/>
              </a:schemeClr>
            </a:solidFill>
          </a:ln>
        </p:spPr>
        <p:txBody>
          <a:bodyPr wrap="square" rtlCol="0">
            <a:spAutoFit/>
          </a:bodyPr>
          <a:lstStyle/>
          <a:p>
            <a:pPr algn="ctr"/>
            <a:r>
              <a:rPr lang="en-US" sz="2800" b="1" dirty="0">
                <a:solidFill>
                  <a:schemeClr val="tx1"/>
                </a:solidFill>
                <a:latin typeface="Algerian" panose="04020705040A02060702" pitchFamily="82" charset="0"/>
              </a:rPr>
              <a:t>Sruthi Pampati</a:t>
            </a:r>
          </a:p>
        </p:txBody>
      </p:sp>
      <p:sp>
        <p:nvSpPr>
          <p:cNvPr id="25" name="Flowchart: Alternate Process 24">
            <a:extLst>
              <a:ext uri="{FF2B5EF4-FFF2-40B4-BE49-F238E27FC236}">
                <a16:creationId xmlns:a16="http://schemas.microsoft.com/office/drawing/2014/main" id="{2DFE0454-920E-3695-63D3-72F3C7D5DF54}"/>
              </a:ext>
            </a:extLst>
          </p:cNvPr>
          <p:cNvSpPr/>
          <p:nvPr/>
        </p:nvSpPr>
        <p:spPr>
          <a:xfrm>
            <a:off x="7639045" y="3159264"/>
            <a:ext cx="2371727" cy="1055608"/>
          </a:xfrm>
          <a:prstGeom prst="flowChartAlternateProcess">
            <a:avLst/>
          </a:prstGeom>
          <a:noFill/>
          <a:ln>
            <a:solidFill>
              <a:schemeClr val="accent1">
                <a:shade val="15000"/>
              </a:schemeClr>
            </a:solidFill>
          </a:ln>
        </p:spPr>
        <p:txBody>
          <a:bodyPr wrap="square" rtlCol="0">
            <a:spAutoFit/>
          </a:bodyPr>
          <a:lstStyle/>
          <a:p>
            <a:pPr algn="ctr"/>
            <a:r>
              <a:rPr lang="en-US" sz="2800" b="1" dirty="0">
                <a:solidFill>
                  <a:schemeClr val="tx1"/>
                </a:solidFill>
                <a:latin typeface="Algerian" panose="04020705040A02060702" pitchFamily="82" charset="0"/>
              </a:rPr>
              <a:t>Gayathri Marimuthu</a:t>
            </a:r>
          </a:p>
        </p:txBody>
      </p:sp>
      <p:sp>
        <p:nvSpPr>
          <p:cNvPr id="26" name="Flowchart: Alternate Process 25">
            <a:extLst>
              <a:ext uri="{FF2B5EF4-FFF2-40B4-BE49-F238E27FC236}">
                <a16:creationId xmlns:a16="http://schemas.microsoft.com/office/drawing/2014/main" id="{BA29B75D-10FD-8641-0191-BDB595C80A4C}"/>
              </a:ext>
            </a:extLst>
          </p:cNvPr>
          <p:cNvSpPr/>
          <p:nvPr/>
        </p:nvSpPr>
        <p:spPr>
          <a:xfrm>
            <a:off x="7629521" y="1177320"/>
            <a:ext cx="2105025" cy="1055608"/>
          </a:xfrm>
          <a:prstGeom prst="flowChartAlternateProcess">
            <a:avLst/>
          </a:prstGeom>
          <a:noFill/>
          <a:ln>
            <a:solidFill>
              <a:schemeClr val="accent1">
                <a:shade val="15000"/>
              </a:schemeClr>
            </a:solidFill>
          </a:ln>
        </p:spPr>
        <p:txBody>
          <a:bodyPr wrap="square" rtlCol="0">
            <a:spAutoFit/>
          </a:bodyPr>
          <a:lstStyle/>
          <a:p>
            <a:pPr algn="ctr"/>
            <a:r>
              <a:rPr lang="en-US" sz="2800" b="1" dirty="0">
                <a:solidFill>
                  <a:schemeClr val="tx1"/>
                </a:solidFill>
                <a:latin typeface="Algerian" panose="04020705040A02060702" pitchFamily="82" charset="0"/>
              </a:rPr>
              <a:t>Alok Yadav</a:t>
            </a:r>
          </a:p>
        </p:txBody>
      </p:sp>
      <p:sp>
        <p:nvSpPr>
          <p:cNvPr id="27" name="Flowchart: Alternate Process 26">
            <a:extLst>
              <a:ext uri="{FF2B5EF4-FFF2-40B4-BE49-F238E27FC236}">
                <a16:creationId xmlns:a16="http://schemas.microsoft.com/office/drawing/2014/main" id="{84274F6E-DA5E-4A31-B1A1-CC0BFF8F42D3}"/>
              </a:ext>
            </a:extLst>
          </p:cNvPr>
          <p:cNvSpPr/>
          <p:nvPr/>
        </p:nvSpPr>
        <p:spPr>
          <a:xfrm>
            <a:off x="1895474" y="5728305"/>
            <a:ext cx="2809875" cy="1055608"/>
          </a:xfrm>
          <a:prstGeom prst="flowChartAlternateProcess">
            <a:avLst/>
          </a:prstGeom>
          <a:noFill/>
          <a:ln>
            <a:solidFill>
              <a:schemeClr val="accent1">
                <a:shade val="15000"/>
              </a:schemeClr>
            </a:solidFill>
          </a:ln>
        </p:spPr>
        <p:txBody>
          <a:bodyPr wrap="square" rtlCol="0">
            <a:spAutoFit/>
          </a:bodyPr>
          <a:lstStyle/>
          <a:p>
            <a:pPr algn="ctr"/>
            <a:r>
              <a:rPr lang="en-US" sz="2800" b="1" dirty="0">
                <a:solidFill>
                  <a:schemeClr val="tx1"/>
                </a:solidFill>
                <a:latin typeface="Algerian" panose="04020705040A02060702" pitchFamily="82" charset="0"/>
              </a:rPr>
              <a:t>Muhammed sinan s m</a:t>
            </a:r>
          </a:p>
        </p:txBody>
      </p:sp>
      <p:sp>
        <p:nvSpPr>
          <p:cNvPr id="29" name="TextBox 28">
            <a:extLst>
              <a:ext uri="{FF2B5EF4-FFF2-40B4-BE49-F238E27FC236}">
                <a16:creationId xmlns:a16="http://schemas.microsoft.com/office/drawing/2014/main" id="{8BDD3762-4068-F5AF-9C58-7DDDD13C11C0}"/>
              </a:ext>
            </a:extLst>
          </p:cNvPr>
          <p:cNvSpPr txBox="1"/>
          <p:nvPr/>
        </p:nvSpPr>
        <p:spPr>
          <a:xfrm>
            <a:off x="1890713" y="1177320"/>
            <a:ext cx="2114550" cy="523220"/>
          </a:xfrm>
          <a:prstGeom prst="rect">
            <a:avLst/>
          </a:prstGeom>
          <a:noFill/>
        </p:spPr>
        <p:txBody>
          <a:bodyPr wrap="square" rtlCol="0">
            <a:spAutoFit/>
          </a:bodyPr>
          <a:lstStyle>
            <a:defPPr>
              <a:defRPr lang="en-US"/>
            </a:defPPr>
            <a:lvl1pPr algn="ctr">
              <a:defRPr sz="2800">
                <a:latin typeface="Algerian" panose="04020705040A02060702" pitchFamily="82" charset="0"/>
              </a:defRPr>
            </a:lvl1pPr>
          </a:lstStyle>
          <a:p>
            <a:r>
              <a:rPr lang="en-US" b="1" dirty="0"/>
              <a:t>Kalyani</a:t>
            </a:r>
          </a:p>
        </p:txBody>
      </p:sp>
      <p:sp>
        <p:nvSpPr>
          <p:cNvPr id="4" name="Title 1">
            <a:extLst>
              <a:ext uri="{FF2B5EF4-FFF2-40B4-BE49-F238E27FC236}">
                <a16:creationId xmlns:a16="http://schemas.microsoft.com/office/drawing/2014/main" id="{8489A275-4274-F85F-F668-795E63437074}"/>
              </a:ext>
            </a:extLst>
          </p:cNvPr>
          <p:cNvSpPr>
            <a:spLocks noGrp="1"/>
          </p:cNvSpPr>
          <p:nvPr>
            <p:ph type="title"/>
          </p:nvPr>
        </p:nvSpPr>
        <p:spPr>
          <a:xfrm>
            <a:off x="4000500" y="109538"/>
            <a:ext cx="3921190" cy="463550"/>
          </a:xfrm>
        </p:spPr>
        <p:txBody>
          <a:bodyPr>
            <a:normAutofit fontScale="90000"/>
          </a:bodyPr>
          <a:lstStyle/>
          <a:p>
            <a:r>
              <a:rPr lang="en-US" sz="4000" b="1" u="sng" dirty="0">
                <a:ln>
                  <a:solidFill>
                    <a:schemeClr val="tx1"/>
                  </a:solidFill>
                </a:ln>
                <a:solidFill>
                  <a:srgbClr val="FF0000"/>
                </a:solidFill>
                <a:effectLst>
                  <a:outerShdw blurRad="38100" dist="19050" dir="2700000" algn="tl" rotWithShape="0">
                    <a:schemeClr val="dk1">
                      <a:lumMod val="50000"/>
                      <a:alpha val="40000"/>
                    </a:schemeClr>
                  </a:outerShdw>
                  <a:reflection blurRad="6350" stA="55000" endA="50" endPos="85000" dist="60007" dir="5400000" sy="-100000" algn="bl" rotWithShape="0"/>
                </a:effectLst>
                <a:latin typeface="Arial" panose="020B0604020202020204" pitchFamily="34" charset="0"/>
                <a:cs typeface="Arial" panose="020B0604020202020204" pitchFamily="34" charset="0"/>
              </a:rPr>
              <a:t>MEET</a:t>
            </a:r>
            <a:r>
              <a:rPr lang="en-US" sz="4000" b="1" u="sng" dirty="0">
                <a:ln>
                  <a:solidFill>
                    <a:schemeClr val="tx1"/>
                  </a:solidFill>
                </a:ln>
                <a:solidFill>
                  <a:schemeClr val="accent4"/>
                </a:solidFill>
                <a:effectLst>
                  <a:outerShdw blurRad="38100" dist="19050" dir="2700000" algn="tl" rotWithShape="0">
                    <a:schemeClr val="dk1">
                      <a:lumMod val="50000"/>
                      <a:alpha val="40000"/>
                    </a:schemeClr>
                  </a:outerShdw>
                  <a:reflection blurRad="6350" stA="55000" endA="50" endPos="85000" dist="60007" dir="5400000" sy="-100000" algn="bl" rotWithShape="0"/>
                </a:effectLst>
                <a:latin typeface="Arial" panose="020B0604020202020204" pitchFamily="34" charset="0"/>
                <a:cs typeface="Arial" panose="020B0604020202020204" pitchFamily="34" charset="0"/>
              </a:rPr>
              <a:t> THE </a:t>
            </a:r>
            <a:r>
              <a:rPr lang="en-US" sz="4000" b="1" u="sng" dirty="0">
                <a:ln>
                  <a:solidFill>
                    <a:schemeClr val="tx1"/>
                  </a:solidFill>
                </a:ln>
                <a:solidFill>
                  <a:schemeClr val="accent4"/>
                </a:solidFill>
                <a:effectLst>
                  <a:outerShdw blurRad="38100" dist="38100" dir="2700000" algn="tl">
                    <a:srgbClr val="000000">
                      <a:alpha val="43137"/>
                    </a:srgbClr>
                  </a:outerShdw>
                  <a:reflection blurRad="6350" stA="55000" endA="50" endPos="85000" dist="60007" dir="5400000" sy="-100000" algn="bl" rotWithShape="0"/>
                </a:effectLst>
                <a:latin typeface="Arial" panose="020B0604020202020204" pitchFamily="34" charset="0"/>
                <a:cs typeface="Arial" panose="020B0604020202020204" pitchFamily="34" charset="0"/>
              </a:rPr>
              <a:t>TEAM</a:t>
            </a:r>
          </a:p>
        </p:txBody>
      </p:sp>
    </p:spTree>
    <p:extLst>
      <p:ext uri="{BB962C8B-B14F-4D97-AF65-F5344CB8AC3E}">
        <p14:creationId xmlns:p14="http://schemas.microsoft.com/office/powerpoint/2010/main" val="105309438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3486148" y="219070"/>
            <a:ext cx="5219702"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BUSINESS OVERVIEW</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251927" y="774441"/>
            <a:ext cx="11682898" cy="5952930"/>
          </a:xfrm>
        </p:spPr>
        <p:txBody>
          <a:bodyPr>
            <a:normAutofit fontScale="92500" lnSpcReduction="10000"/>
          </a:bodyPr>
          <a:lstStyle/>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 is India’s leading restaurant discovery app. It was started by Deepinder Goyal and Pankaj Chaddah in 2008.</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 was started with the name “FOODIEBAY” in 2008 and later renamed as “ZOMATO” in Nov. 2010.</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 works as an aggregator between restaurants and foodies. They started with only a food discovery app. Now they have expanded to various macro sections in the food industry.</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 Products and Services :- </a:t>
            </a:r>
          </a:p>
          <a:p>
            <a:pPr marL="0" indent="0" algn="just">
              <a:lnSpc>
                <a:spcPct val="120000"/>
              </a:lnSpc>
              <a:spcBef>
                <a:spcPts val="0"/>
              </a:spcBef>
              <a:buClr>
                <a:srgbClr val="F10D13"/>
              </a:buClr>
              <a:buNone/>
            </a:pPr>
            <a:r>
              <a:rPr lang="en-US" sz="1600" b="1" dirty="0">
                <a:latin typeface="Arial" panose="020B0604020202020204" pitchFamily="34" charset="0"/>
                <a:cs typeface="Arial" panose="020B0604020202020204" pitchFamily="34" charset="0"/>
              </a:rPr>
              <a:t>     1. Restaurant Rating and Reviews</a:t>
            </a:r>
          </a:p>
          <a:p>
            <a:pPr marL="0" indent="0" algn="just">
              <a:lnSpc>
                <a:spcPct val="120000"/>
              </a:lnSpc>
              <a:spcBef>
                <a:spcPts val="0"/>
              </a:spcBef>
              <a:buClr>
                <a:srgbClr val="F10D13"/>
              </a:buClr>
              <a:buNone/>
            </a:pPr>
            <a:r>
              <a:rPr lang="en-US" sz="1600" b="1" dirty="0">
                <a:latin typeface="Arial" panose="020B0604020202020204" pitchFamily="34" charset="0"/>
                <a:cs typeface="Arial" panose="020B0604020202020204" pitchFamily="34" charset="0"/>
              </a:rPr>
              <a:t>     2. Restaurant Search and Discovery</a:t>
            </a:r>
          </a:p>
          <a:p>
            <a:pPr marL="0" indent="0" algn="just">
              <a:lnSpc>
                <a:spcPct val="120000"/>
              </a:lnSpc>
              <a:spcBef>
                <a:spcPts val="0"/>
              </a:spcBef>
              <a:buClr>
                <a:srgbClr val="F10D13"/>
              </a:buClr>
              <a:buNone/>
            </a:pPr>
            <a:r>
              <a:rPr lang="en-US" sz="1600" b="1" dirty="0">
                <a:latin typeface="Arial" panose="020B0604020202020204" pitchFamily="34" charset="0"/>
                <a:cs typeface="Arial" panose="020B0604020202020204" pitchFamily="34" charset="0"/>
              </a:rPr>
              <a:t>     3. Online Order :- Food Delivery</a:t>
            </a:r>
          </a:p>
          <a:p>
            <a:pPr marL="0" indent="0" algn="just">
              <a:lnSpc>
                <a:spcPct val="120000"/>
              </a:lnSpc>
              <a:spcBef>
                <a:spcPts val="0"/>
              </a:spcBef>
              <a:buClr>
                <a:srgbClr val="F10D13"/>
              </a:buClr>
              <a:buNone/>
            </a:pPr>
            <a:r>
              <a:rPr lang="en-US" sz="1600" b="1" dirty="0">
                <a:latin typeface="Arial" panose="020B0604020202020204" pitchFamily="34" charset="0"/>
                <a:cs typeface="Arial" panose="020B0604020202020204" pitchFamily="34" charset="0"/>
              </a:rPr>
              <a:t>     4. Pick Up :- Ordering Take away, Table Reservations</a:t>
            </a:r>
          </a:p>
          <a:p>
            <a:pPr marL="0" indent="0" algn="just">
              <a:lnSpc>
                <a:spcPct val="120000"/>
              </a:lnSpc>
              <a:spcBef>
                <a:spcPts val="0"/>
              </a:spcBef>
              <a:buClr>
                <a:srgbClr val="F10D13"/>
              </a:buClr>
              <a:buNone/>
            </a:pPr>
            <a:r>
              <a:rPr lang="en-US" sz="1600" b="1" dirty="0">
                <a:latin typeface="Arial" panose="020B0604020202020204" pitchFamily="34" charset="0"/>
                <a:cs typeface="Arial" panose="020B0604020202020204" pitchFamily="34" charset="0"/>
              </a:rPr>
              <a:t>     5. Gold :- Restaurant Premium and Subscription Services</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Online Ordering Service :- Zomato takes a certain percentage from the restaurants on each sale done through the Zomato App.</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In-App Advertising :- Advertisement is one of the major contributors to Zomato Revenue.</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Delivery Charges :- Zomato also charges a delivery fee from the users. It may depend upon order size and the distance between you and the restaurant.</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Organizes Events :- Zomato also started organizing food events with a name zomaland.</a:t>
            </a:r>
          </a:p>
          <a:p>
            <a:pPr algn="just">
              <a:lnSpc>
                <a:spcPct val="12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 Book and Zomato Pro :- These are 2 services that save a lot of time for the users. With Zomato Book you can reserve any number of sets in any restaurants. And with Zomato Pro gives some additional benefit to the customer with a monthly or yearly fee like buy 1 get 1 on cold drinks, extra discounts, etc.</a:t>
            </a: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9534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arn(inVertical)">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arn(inVertical)">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arn(inVertical)">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3486148" y="219070"/>
            <a:ext cx="5219702"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BUSINESS PROBLEM</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273211" y="765110"/>
            <a:ext cx="11645576" cy="5873820"/>
          </a:xfrm>
        </p:spPr>
        <p:txBody>
          <a:bodyPr>
            <a:normAutofit lnSpcReduction="10000"/>
          </a:bodyPr>
          <a:lstStyle/>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 wants to tie up with more restaurants. So, they want to know in which locations they should start providing their services and which type of restaurants they should start approaching .</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They also want to know, how they can use the data to convince shopkeepers into accepting their services.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Zomato’s new business client want to set up a restaurant. So, they want to know in which location what category of restaurant they should set up.</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And which cuisines at what price they should sell to get good number of customers in future once the restaurant is set.</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Moreover, they want to know how Zomato ‘s services can help them in growing their business quickly.</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Analyze use ratings and reviews to understand factors to influencing customer satisfaction. Develop strategies to enhance overall restaurant ratings and improve user experience.</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Explore the diversity of cuisines offered by Zomato-listed restaurants. Identify popular cuisines and regional variations to align offerings with market preferences.</a:t>
            </a:r>
          </a:p>
          <a:p>
            <a:pPr algn="just">
              <a:lnSpc>
                <a:spcPct val="150000"/>
              </a:lnSpc>
              <a:buClr>
                <a:srgbClr val="F10D13"/>
              </a:buClr>
              <a:buFont typeface="Wingdings" panose="05000000000000000000" pitchFamily="2" charset="2"/>
              <a:buChar char="q"/>
            </a:pPr>
            <a:r>
              <a:rPr lang="en-US" sz="1600" b="1" dirty="0">
                <a:latin typeface="Arial" panose="020B0604020202020204" pitchFamily="34" charset="0"/>
                <a:cs typeface="Arial" panose="020B0604020202020204" pitchFamily="34" charset="0"/>
              </a:rPr>
              <a:t>This project aims to uncover key trends and patterns within Zomato's vast dataset. From exploring the global distribution of restaurants to understanding user preferences and engagement metrics.</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42337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856E590-8DF1-D6E9-70B7-8DDBE6EEDAE0}"/>
              </a:ext>
            </a:extLst>
          </p:cNvPr>
          <p:cNvSpPr/>
          <p:nvPr/>
        </p:nvSpPr>
        <p:spPr>
          <a:xfrm>
            <a:off x="4324350" y="5657850"/>
            <a:ext cx="2790825" cy="1066800"/>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8" name="Oval 7">
            <a:extLst>
              <a:ext uri="{FF2B5EF4-FFF2-40B4-BE49-F238E27FC236}">
                <a16:creationId xmlns:a16="http://schemas.microsoft.com/office/drawing/2014/main" id="{354379DD-F8AC-D6FD-2615-FACE64B5772D}"/>
              </a:ext>
            </a:extLst>
          </p:cNvPr>
          <p:cNvSpPr/>
          <p:nvPr/>
        </p:nvSpPr>
        <p:spPr>
          <a:xfrm>
            <a:off x="4514849" y="5738812"/>
            <a:ext cx="2409825" cy="833437"/>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8173FB-580E-2F21-9E6F-293E8185B47F}"/>
              </a:ext>
            </a:extLst>
          </p:cNvPr>
          <p:cNvSpPr/>
          <p:nvPr/>
        </p:nvSpPr>
        <p:spPr>
          <a:xfrm>
            <a:off x="4614861" y="5772149"/>
            <a:ext cx="2209800" cy="76676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C5EC344-A9EA-7E23-D9D0-524BBFEFF553}"/>
              </a:ext>
            </a:extLst>
          </p:cNvPr>
          <p:cNvSpPr/>
          <p:nvPr/>
        </p:nvSpPr>
        <p:spPr>
          <a:xfrm>
            <a:off x="4762498" y="5848351"/>
            <a:ext cx="1914525" cy="59055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1F1C39-74F2-B114-DA69-C11D0521E8E4}"/>
              </a:ext>
            </a:extLst>
          </p:cNvPr>
          <p:cNvSpPr/>
          <p:nvPr/>
        </p:nvSpPr>
        <p:spPr>
          <a:xfrm>
            <a:off x="4948235" y="5881689"/>
            <a:ext cx="1543050" cy="52387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F2A75EE-CD28-44B5-9E2F-F68EFFAEB122}"/>
              </a:ext>
            </a:extLst>
          </p:cNvPr>
          <p:cNvCxnSpPr>
            <a:cxnSpLocks/>
          </p:cNvCxnSpPr>
          <p:nvPr/>
        </p:nvCxnSpPr>
        <p:spPr>
          <a:xfrm>
            <a:off x="5719760" y="1019175"/>
            <a:ext cx="0" cy="5172075"/>
          </a:xfrm>
          <a:prstGeom prst="straightConnector1">
            <a:avLst/>
          </a:prstGeom>
          <a:ln>
            <a:headEnd w="lg" len="lg"/>
            <a:tailEnd type="triangle" w="lg" len="lg"/>
          </a:ln>
        </p:spPr>
        <p:style>
          <a:lnRef idx="3">
            <a:schemeClr val="dk1"/>
          </a:lnRef>
          <a:fillRef idx="0">
            <a:schemeClr val="dk1"/>
          </a:fillRef>
          <a:effectRef idx="2">
            <a:schemeClr val="dk1"/>
          </a:effectRef>
          <a:fontRef idx="minor">
            <a:schemeClr val="tx1"/>
          </a:fontRef>
        </p:style>
      </p:cxnSp>
      <p:pic>
        <p:nvPicPr>
          <p:cNvPr id="13" name="Graphic 12" descr="Chevron arrows">
            <a:extLst>
              <a:ext uri="{FF2B5EF4-FFF2-40B4-BE49-F238E27FC236}">
                <a16:creationId xmlns:a16="http://schemas.microsoft.com/office/drawing/2014/main" id="{4688B043-DDAC-1093-5AC3-9EFDE6B95A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5262560" y="804863"/>
            <a:ext cx="914400" cy="914400"/>
          </a:xfrm>
          <a:prstGeom prst="rect">
            <a:avLst/>
          </a:prstGeom>
        </p:spPr>
      </p:pic>
      <p:sp>
        <p:nvSpPr>
          <p:cNvPr id="14" name="Rectangle: Diagonal Corners Snipped 13">
            <a:extLst>
              <a:ext uri="{FF2B5EF4-FFF2-40B4-BE49-F238E27FC236}">
                <a16:creationId xmlns:a16="http://schemas.microsoft.com/office/drawing/2014/main" id="{A64581C0-5644-646F-A3F3-94897B6D55D7}"/>
              </a:ext>
            </a:extLst>
          </p:cNvPr>
          <p:cNvSpPr/>
          <p:nvPr/>
        </p:nvSpPr>
        <p:spPr>
          <a:xfrm>
            <a:off x="7324720" y="4562474"/>
            <a:ext cx="3248023" cy="1428747"/>
          </a:xfrm>
          <a:prstGeom prst="snip2DiagRect">
            <a:avLst/>
          </a:prstGeom>
          <a:solidFill>
            <a:srgbClr val="E49E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7B364F-0826-A98C-128A-98F385ED037F}"/>
              </a:ext>
            </a:extLst>
          </p:cNvPr>
          <p:cNvSpPr txBox="1"/>
          <p:nvPr/>
        </p:nvSpPr>
        <p:spPr>
          <a:xfrm>
            <a:off x="7270954" y="4624117"/>
            <a:ext cx="3333742" cy="1200329"/>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Develop data-driven strategies</a:t>
            </a:r>
          </a:p>
          <a:p>
            <a:pPr algn="just"/>
            <a:r>
              <a:rPr lang="en-US" dirty="0">
                <a:latin typeface="Arial" panose="020B0604020202020204" pitchFamily="34" charset="0"/>
                <a:cs typeface="Arial" panose="020B0604020202020204" pitchFamily="34" charset="0"/>
              </a:rPr>
              <a:t>To expand Zomato presence in regions with low application usage</a:t>
            </a:r>
          </a:p>
        </p:txBody>
      </p:sp>
      <p:sp>
        <p:nvSpPr>
          <p:cNvPr id="16" name="Rectangle: Diagonal Corners Snipped 15">
            <a:extLst>
              <a:ext uri="{FF2B5EF4-FFF2-40B4-BE49-F238E27FC236}">
                <a16:creationId xmlns:a16="http://schemas.microsoft.com/office/drawing/2014/main" id="{3436EF96-29BF-2D6E-0FB0-26B0E54E8DC2}"/>
              </a:ext>
            </a:extLst>
          </p:cNvPr>
          <p:cNvSpPr/>
          <p:nvPr/>
        </p:nvSpPr>
        <p:spPr>
          <a:xfrm>
            <a:off x="7310438" y="2831400"/>
            <a:ext cx="3248023" cy="1428747"/>
          </a:xfrm>
          <a:prstGeom prst="snip2DiagRect">
            <a:avLst/>
          </a:prstGeom>
          <a:solidFill>
            <a:srgbClr val="BD272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01454E1-6369-E306-EB43-4158A12B0496}"/>
              </a:ext>
            </a:extLst>
          </p:cNvPr>
          <p:cNvSpPr txBox="1"/>
          <p:nvPr/>
        </p:nvSpPr>
        <p:spPr>
          <a:xfrm>
            <a:off x="7466472" y="2810114"/>
            <a:ext cx="3047993"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Understand use preferences through ratings and cuisines to improve use engagement and satisfaction</a:t>
            </a:r>
          </a:p>
        </p:txBody>
      </p:sp>
      <p:sp>
        <p:nvSpPr>
          <p:cNvPr id="20" name="Rectangle: Diagonal Corners Snipped 19">
            <a:extLst>
              <a:ext uri="{FF2B5EF4-FFF2-40B4-BE49-F238E27FC236}">
                <a16:creationId xmlns:a16="http://schemas.microsoft.com/office/drawing/2014/main" id="{F968ECB2-ECCF-25F3-C1CC-3A78A66F081B}"/>
              </a:ext>
            </a:extLst>
          </p:cNvPr>
          <p:cNvSpPr/>
          <p:nvPr/>
        </p:nvSpPr>
        <p:spPr>
          <a:xfrm>
            <a:off x="862011" y="3848102"/>
            <a:ext cx="3248023" cy="1428747"/>
          </a:xfrm>
          <a:prstGeom prst="snip2DiagRect">
            <a:avLst/>
          </a:prstGeom>
          <a:solidFill>
            <a:srgbClr val="008F5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08D8784-BB55-CDD5-94C4-123AC3F5ECEB}"/>
              </a:ext>
            </a:extLst>
          </p:cNvPr>
          <p:cNvSpPr txBox="1"/>
          <p:nvPr/>
        </p:nvSpPr>
        <p:spPr>
          <a:xfrm>
            <a:off x="941835" y="3823810"/>
            <a:ext cx="315276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Identify emerging market trends popular cuisines and untapped opportunities to guide Zomato's expansion efforts</a:t>
            </a:r>
          </a:p>
        </p:txBody>
      </p:sp>
      <p:sp>
        <p:nvSpPr>
          <p:cNvPr id="22" name="Rectangle: Diagonal Corners Snipped 21">
            <a:extLst>
              <a:ext uri="{FF2B5EF4-FFF2-40B4-BE49-F238E27FC236}">
                <a16:creationId xmlns:a16="http://schemas.microsoft.com/office/drawing/2014/main" id="{409F70D1-93D5-9E54-7161-73FF0731C624}"/>
              </a:ext>
            </a:extLst>
          </p:cNvPr>
          <p:cNvSpPr/>
          <p:nvPr/>
        </p:nvSpPr>
        <p:spPr>
          <a:xfrm>
            <a:off x="916779" y="2000253"/>
            <a:ext cx="3248023" cy="1428747"/>
          </a:xfrm>
          <a:prstGeom prst="snip2DiagRect">
            <a:avLst/>
          </a:prstGeom>
          <a:solidFill>
            <a:srgbClr val="EE5A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76BA318-09E6-9528-3D8C-399745D72F5D}"/>
              </a:ext>
            </a:extLst>
          </p:cNvPr>
          <p:cNvSpPr txBox="1"/>
          <p:nvPr/>
        </p:nvSpPr>
        <p:spPr>
          <a:xfrm>
            <a:off x="1014403" y="2169617"/>
            <a:ext cx="3067049"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Determine the percentage of restaurants having online delivery</a:t>
            </a:r>
          </a:p>
        </p:txBody>
      </p:sp>
      <p:sp>
        <p:nvSpPr>
          <p:cNvPr id="24" name="Rectangle: Diagonal Corners Snipped 23">
            <a:extLst>
              <a:ext uri="{FF2B5EF4-FFF2-40B4-BE49-F238E27FC236}">
                <a16:creationId xmlns:a16="http://schemas.microsoft.com/office/drawing/2014/main" id="{A5809EF0-21C4-A0BE-1414-EA5C9B80D54A}"/>
              </a:ext>
            </a:extLst>
          </p:cNvPr>
          <p:cNvSpPr/>
          <p:nvPr/>
        </p:nvSpPr>
        <p:spPr>
          <a:xfrm>
            <a:off x="7296148" y="1141812"/>
            <a:ext cx="3248023" cy="1428747"/>
          </a:xfrm>
          <a:prstGeom prst="snip2DiagRect">
            <a:avLst/>
          </a:prstGeom>
          <a:solidFill>
            <a:srgbClr val="8CB85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1EC5E4E-13B1-BA9A-5012-1F159A77710A}"/>
              </a:ext>
            </a:extLst>
          </p:cNvPr>
          <p:cNvSpPr txBox="1"/>
          <p:nvPr/>
        </p:nvSpPr>
        <p:spPr>
          <a:xfrm>
            <a:off x="7405686" y="1262063"/>
            <a:ext cx="3028945" cy="923330"/>
          </a:xfrm>
          <a:prstGeom prst="rect">
            <a:avLst/>
          </a:prstGeom>
          <a:noFill/>
        </p:spPr>
        <p:txBody>
          <a:bodyPr wrap="square" rtlCol="0">
            <a:spAutoFit/>
          </a:bodyPr>
          <a:lstStyle/>
          <a:p>
            <a:pPr algn="just"/>
            <a:r>
              <a:rPr lang="en-US" dirty="0">
                <a:latin typeface="Arial" panose="020B0604020202020204" pitchFamily="34" charset="0"/>
                <a:cs typeface="Arial" panose="020B0604020202020204" pitchFamily="34" charset="0"/>
              </a:rPr>
              <a:t>Count the restaurant which has rating more than total average rating</a:t>
            </a:r>
          </a:p>
        </p:txBody>
      </p:sp>
      <p:pic>
        <p:nvPicPr>
          <p:cNvPr id="26" name="Graphic 25" descr="Line arrow Straight">
            <a:extLst>
              <a:ext uri="{FF2B5EF4-FFF2-40B4-BE49-F238E27FC236}">
                <a16:creationId xmlns:a16="http://schemas.microsoft.com/office/drawing/2014/main" id="{EACDBB75-1E25-8C47-D990-B3C9BD4584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2895" y="2419349"/>
            <a:ext cx="1602584" cy="914400"/>
          </a:xfrm>
          <a:prstGeom prst="rect">
            <a:avLst/>
          </a:prstGeom>
        </p:spPr>
      </p:pic>
      <p:pic>
        <p:nvPicPr>
          <p:cNvPr id="27" name="Graphic 26" descr="Line arrow Straight">
            <a:extLst>
              <a:ext uri="{FF2B5EF4-FFF2-40B4-BE49-F238E27FC236}">
                <a16:creationId xmlns:a16="http://schemas.microsoft.com/office/drawing/2014/main" id="{94F81A3E-EDED-CE53-63A9-2DB99E80DB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10034" y="4269579"/>
            <a:ext cx="1664497" cy="914400"/>
          </a:xfrm>
          <a:prstGeom prst="rect">
            <a:avLst/>
          </a:prstGeom>
        </p:spPr>
      </p:pic>
      <p:pic>
        <p:nvPicPr>
          <p:cNvPr id="28" name="Graphic 27" descr="Line arrow Straight">
            <a:extLst>
              <a:ext uri="{FF2B5EF4-FFF2-40B4-BE49-F238E27FC236}">
                <a16:creationId xmlns:a16="http://schemas.microsoft.com/office/drawing/2014/main" id="{BC31AF94-4669-1698-E395-8504C757E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5660222" y="4488655"/>
            <a:ext cx="1664493" cy="914400"/>
          </a:xfrm>
          <a:prstGeom prst="rect">
            <a:avLst/>
          </a:prstGeom>
        </p:spPr>
      </p:pic>
      <p:pic>
        <p:nvPicPr>
          <p:cNvPr id="29" name="Graphic 28" descr="Line arrow Straight">
            <a:extLst>
              <a:ext uri="{FF2B5EF4-FFF2-40B4-BE49-F238E27FC236}">
                <a16:creationId xmlns:a16="http://schemas.microsoft.com/office/drawing/2014/main" id="{3E9EA07E-C83D-124C-C64B-F1D1BDAA5C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5672132" y="3076574"/>
            <a:ext cx="1674018" cy="914400"/>
          </a:xfrm>
          <a:prstGeom prst="rect">
            <a:avLst/>
          </a:prstGeom>
        </p:spPr>
      </p:pic>
      <p:pic>
        <p:nvPicPr>
          <p:cNvPr id="30" name="Graphic 29" descr="Line arrow Straight">
            <a:extLst>
              <a:ext uri="{FF2B5EF4-FFF2-40B4-BE49-F238E27FC236}">
                <a16:creationId xmlns:a16="http://schemas.microsoft.com/office/drawing/2014/main" id="{F739B7FF-6B72-2493-C3B9-65F716CFE75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5643550" y="1512092"/>
            <a:ext cx="1674018" cy="914400"/>
          </a:xfrm>
          <a:prstGeom prst="rect">
            <a:avLst/>
          </a:prstGeom>
        </p:spPr>
      </p:pic>
      <p:sp>
        <p:nvSpPr>
          <p:cNvPr id="6" name="Title 1">
            <a:extLst>
              <a:ext uri="{FF2B5EF4-FFF2-40B4-BE49-F238E27FC236}">
                <a16:creationId xmlns:a16="http://schemas.microsoft.com/office/drawing/2014/main" id="{F3749934-21B6-497A-4144-D71EBC9DFE9D}"/>
              </a:ext>
            </a:extLst>
          </p:cNvPr>
          <p:cNvSpPr>
            <a:spLocks noGrp="1"/>
          </p:cNvSpPr>
          <p:nvPr>
            <p:ph type="title"/>
          </p:nvPr>
        </p:nvSpPr>
        <p:spPr>
          <a:xfrm>
            <a:off x="3486148" y="219070"/>
            <a:ext cx="5219702"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BUSINESS PROBLEM</a:t>
            </a:r>
          </a:p>
        </p:txBody>
      </p:sp>
    </p:spTree>
    <p:extLst>
      <p:ext uri="{BB962C8B-B14F-4D97-AF65-F5344CB8AC3E}">
        <p14:creationId xmlns:p14="http://schemas.microsoft.com/office/powerpoint/2010/main" val="4618949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3486147" y="219070"/>
            <a:ext cx="5878783"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DATA TRANSFORMATION</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547687" y="914399"/>
            <a:ext cx="11387138" cy="5572126"/>
          </a:xfrm>
        </p:spPr>
        <p:txBody>
          <a:bodyPr>
            <a:normAutofit/>
          </a:bodyPr>
          <a:lstStyle/>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None/>
            </a:pPr>
            <a:br>
              <a:rPr lang="en-US" dirty="0"/>
            </a:br>
            <a:r>
              <a:rPr lang="en-US" dirty="0"/>
              <a:t>​</a:t>
            </a:r>
            <a:br>
              <a:rPr lang="en-US" dirty="0"/>
            </a:br>
            <a:endParaRPr lang="en-US" sz="1400" b="1" dirty="0">
              <a:latin typeface="Arial" panose="020B0604020202020204" pitchFamily="34" charset="0"/>
              <a:cs typeface="Arial" panose="020B0604020202020204" pitchFamily="34" charset="0"/>
            </a:endParaRPr>
          </a:p>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p:txBody>
      </p:sp>
      <p:graphicFrame>
        <p:nvGraphicFramePr>
          <p:cNvPr id="8" name="Diagram 7">
            <a:extLst>
              <a:ext uri="{FF2B5EF4-FFF2-40B4-BE49-F238E27FC236}">
                <a16:creationId xmlns:a16="http://schemas.microsoft.com/office/drawing/2014/main" id="{467AACB6-4762-5FE8-9CD8-BEF2DEA8734C}"/>
              </a:ext>
            </a:extLst>
          </p:cNvPr>
          <p:cNvGraphicFramePr/>
          <p:nvPr>
            <p:extLst>
              <p:ext uri="{D42A27DB-BD31-4B8C-83A1-F6EECF244321}">
                <p14:modId xmlns:p14="http://schemas.microsoft.com/office/powerpoint/2010/main" val="2096157341"/>
              </p:ext>
            </p:extLst>
          </p:nvPr>
        </p:nvGraphicFramePr>
        <p:xfrm>
          <a:off x="136523" y="923925"/>
          <a:ext cx="11867217" cy="57763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581245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4480052" y="225425"/>
            <a:ext cx="3231893"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DATA MODEL</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547687" y="914399"/>
            <a:ext cx="11387138" cy="5572126"/>
          </a:xfrm>
        </p:spPr>
        <p:txBody>
          <a:bodyPr>
            <a:normAutofit/>
          </a:bodyPr>
          <a:lstStyle/>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None/>
            </a:pPr>
            <a:br>
              <a:rPr lang="en-US" dirty="0"/>
            </a:br>
            <a:r>
              <a:rPr lang="en-US" dirty="0"/>
              <a:t>​</a:t>
            </a:r>
            <a:br>
              <a:rPr lang="en-US" dirty="0"/>
            </a:br>
            <a:endParaRPr lang="en-US" sz="1400" b="1" dirty="0">
              <a:latin typeface="Arial" panose="020B0604020202020204" pitchFamily="34" charset="0"/>
              <a:cs typeface="Arial" panose="020B0604020202020204" pitchFamily="34" charset="0"/>
            </a:endParaRPr>
          </a:p>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p:txBody>
      </p:sp>
      <p:pic>
        <p:nvPicPr>
          <p:cNvPr id="4" name="Content Placeholder 4">
            <a:extLst>
              <a:ext uri="{FF2B5EF4-FFF2-40B4-BE49-F238E27FC236}">
                <a16:creationId xmlns:a16="http://schemas.microsoft.com/office/drawing/2014/main" id="{B52B3C66-EAF0-B94F-D158-7FBF802EC8E8}"/>
              </a:ext>
            </a:extLst>
          </p:cNvPr>
          <p:cNvPicPr>
            <a:picLocks noChangeAspect="1"/>
          </p:cNvPicPr>
          <p:nvPr/>
        </p:nvPicPr>
        <p:blipFill>
          <a:blip r:embed="rId4"/>
          <a:stretch>
            <a:fillRect/>
          </a:stretch>
        </p:blipFill>
        <p:spPr>
          <a:xfrm>
            <a:off x="83976" y="1019176"/>
            <a:ext cx="12036489" cy="5692774"/>
          </a:xfrm>
          <a:prstGeom prst="rect">
            <a:avLst/>
          </a:prstGeom>
          <a:noFill/>
        </p:spPr>
      </p:pic>
    </p:spTree>
    <p:extLst>
      <p:ext uri="{BB962C8B-B14F-4D97-AF65-F5344CB8AC3E}">
        <p14:creationId xmlns:p14="http://schemas.microsoft.com/office/powerpoint/2010/main" val="33155108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on a wall&#10;&#10;Description automatically generated">
            <a:extLst>
              <a:ext uri="{FF2B5EF4-FFF2-40B4-BE49-F238E27FC236}">
                <a16:creationId xmlns:a16="http://schemas.microsoft.com/office/drawing/2014/main" id="{CE6F3A65-553F-A7A7-590B-70DCB74AE129}"/>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aturation sat="97000"/>
                    </a14:imgEffect>
                    <a14:imgEffect>
                      <a14:brightnessContrast bright="-2000"/>
                    </a14:imgEffect>
                  </a14:imgLayer>
                </a14:imgProps>
              </a:ext>
              <a:ext uri="{28A0092B-C50C-407E-A947-70E740481C1C}">
                <a14:useLocalDpi xmlns:a14="http://schemas.microsoft.com/office/drawing/2010/main" val="0"/>
              </a:ext>
            </a:extLst>
          </a:blip>
          <a:srcRect r="6237"/>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670A49-A5DC-2977-58A1-F595EC36AFA7}"/>
              </a:ext>
            </a:extLst>
          </p:cNvPr>
          <p:cNvSpPr>
            <a:spLocks noGrp="1"/>
          </p:cNvSpPr>
          <p:nvPr>
            <p:ph type="title"/>
          </p:nvPr>
        </p:nvSpPr>
        <p:spPr>
          <a:xfrm>
            <a:off x="3486148" y="219070"/>
            <a:ext cx="5713836" cy="463550"/>
          </a:xfrm>
        </p:spPr>
        <p:txBody>
          <a:bodyPr>
            <a:normAutofit fontScale="90000"/>
          </a:bodyPr>
          <a:lstStyle/>
          <a:p>
            <a:r>
              <a:rPr lang="en-US" sz="4000" b="1" u="sng" dirty="0">
                <a:ln w="6600">
                  <a:solidFill>
                    <a:schemeClr val="accent2"/>
                  </a:solidFill>
                  <a:prstDash val="solid"/>
                </a:ln>
                <a:effectLst>
                  <a:outerShdw dist="38100" dir="2700000" algn="tl" rotWithShape="0">
                    <a:schemeClr val="accent2"/>
                  </a:outerShdw>
                </a:effectLst>
                <a:latin typeface="Arial" panose="020B0604020202020204" pitchFamily="34" charset="0"/>
                <a:cs typeface="Arial" panose="020B0604020202020204" pitchFamily="34" charset="0"/>
              </a:rPr>
              <a:t>POWER BI DASHBOARD</a:t>
            </a:r>
          </a:p>
        </p:txBody>
      </p:sp>
      <p:sp>
        <p:nvSpPr>
          <p:cNvPr id="3" name="Content Placeholder 2">
            <a:extLst>
              <a:ext uri="{FF2B5EF4-FFF2-40B4-BE49-F238E27FC236}">
                <a16:creationId xmlns:a16="http://schemas.microsoft.com/office/drawing/2014/main" id="{A227648D-CD1A-C486-3080-FE5E202FC7AE}"/>
              </a:ext>
            </a:extLst>
          </p:cNvPr>
          <p:cNvSpPr>
            <a:spLocks noGrp="1"/>
          </p:cNvSpPr>
          <p:nvPr>
            <p:ph idx="1"/>
          </p:nvPr>
        </p:nvSpPr>
        <p:spPr>
          <a:xfrm>
            <a:off x="547687" y="914399"/>
            <a:ext cx="11387138" cy="5572126"/>
          </a:xfrm>
        </p:spPr>
        <p:txBody>
          <a:bodyPr>
            <a:normAutofit/>
          </a:bodyPr>
          <a:lstStyle/>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None/>
            </a:pPr>
            <a:br>
              <a:rPr lang="en-US" dirty="0"/>
            </a:br>
            <a:r>
              <a:rPr lang="en-US" dirty="0"/>
              <a:t>​</a:t>
            </a:r>
            <a:br>
              <a:rPr lang="en-US" dirty="0"/>
            </a:br>
            <a:endParaRPr lang="en-US" sz="1400" b="1" dirty="0">
              <a:latin typeface="Arial" panose="020B0604020202020204" pitchFamily="34" charset="0"/>
              <a:cs typeface="Arial" panose="020B0604020202020204" pitchFamily="34" charset="0"/>
            </a:endParaRPr>
          </a:p>
          <a:p>
            <a:pPr algn="just">
              <a:buClr>
                <a:srgbClr val="F10D13"/>
              </a:buClr>
              <a:buFont typeface="Wingdings" panose="05000000000000000000" pitchFamily="2" charset="2"/>
              <a:buChar char="q"/>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a:p>
            <a:pPr marL="0" indent="0">
              <a:buClr>
                <a:srgbClr val="F10D13"/>
              </a:buClr>
              <a:buNone/>
            </a:pPr>
            <a:endParaRPr lang="en-US" sz="1400" b="1" dirty="0">
              <a:latin typeface="Arial" panose="020B0604020202020204" pitchFamily="34" charset="0"/>
              <a:cs typeface="Arial" panose="020B06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D3FE8AE1-7F32-81BF-8670-83ABDF756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82620"/>
            <a:ext cx="12188951" cy="6175369"/>
          </a:xfrm>
          <a:prstGeom prst="rect">
            <a:avLst/>
          </a:prstGeom>
        </p:spPr>
      </p:pic>
    </p:spTree>
    <p:extLst>
      <p:ext uri="{BB962C8B-B14F-4D97-AF65-F5344CB8AC3E}">
        <p14:creationId xmlns:p14="http://schemas.microsoft.com/office/powerpoint/2010/main" val="2267322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963</TotalTime>
  <Words>1018</Words>
  <Application>Microsoft Office PowerPoint</Application>
  <PresentationFormat>Widescreen</PresentationFormat>
  <Paragraphs>112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Calibri</vt:lpstr>
      <vt:lpstr>Calibri Light</vt:lpstr>
      <vt:lpstr>DM Sans</vt:lpstr>
      <vt:lpstr>Wingdings</vt:lpstr>
      <vt:lpstr>Office Theme</vt:lpstr>
      <vt:lpstr>PowerPoint Presentation</vt:lpstr>
      <vt:lpstr>PowerPoint Presentation</vt:lpstr>
      <vt:lpstr>MEET THE TEAM</vt:lpstr>
      <vt:lpstr>BUSINESS OVERVIEW</vt:lpstr>
      <vt:lpstr>BUSINESS PROBLEM</vt:lpstr>
      <vt:lpstr>BUSINESS PROBLEM</vt:lpstr>
      <vt:lpstr>DATA TRANSFORMATION</vt:lpstr>
      <vt:lpstr>DATA MODEL</vt:lpstr>
      <vt:lpstr>POWER BI DASHBOARD</vt:lpstr>
      <vt:lpstr>POWER BI DASHBOARD</vt:lpstr>
      <vt:lpstr>POWER BI DASHBOARD</vt:lpstr>
      <vt:lpstr>SUGGESTIONS</vt:lpstr>
      <vt:lpstr>SUGGESTIONS</vt:lpstr>
      <vt:lpstr>NEVER HAVE A BAD MEAL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Amarnath Penikalapati</dc:creator>
  <cp:lastModifiedBy>Alok Yadav</cp:lastModifiedBy>
  <cp:revision>18</cp:revision>
  <dcterms:created xsi:type="dcterms:W3CDTF">2024-01-09T06:34:45Z</dcterms:created>
  <dcterms:modified xsi:type="dcterms:W3CDTF">2024-01-13T04:31:08Z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2024-01-12T10:47:11Z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6cdb9eb5-f910-4e04-a336-d7d4f662f3e8</vt:lpwstr>
  </property>
  <property fmtid="{D5CDD505-2E9C-101B-9397-08002B2CF9AE}" pid="7" name="MSIP_Label_defa4170-0d19-0005-0004-bc88714345d2_ActionId">
    <vt:lpwstr>b049fd63-6d51-4825-bd34-54a11ebe75a4</vt:lpwstr>
  </property>
  <property fmtid="{D5CDD505-2E9C-101B-9397-08002B2CF9AE}" pid="8" name="MSIP_Label_defa4170-0d19-0005-0004-bc88714345d2_ContentBits">
    <vt:lpwstr>0</vt:lpwstr>
  </property>
</Properties>
</file>